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ags/tag7.xml" ContentType="application/vnd.openxmlformats-officedocument.presentationml.tag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733" r:id="rId2"/>
  </p:sldMasterIdLst>
  <p:sldIdLst>
    <p:sldId id="256" r:id="rId3"/>
    <p:sldId id="257" r:id="rId4"/>
    <p:sldId id="260" r:id="rId5"/>
    <p:sldId id="259" r:id="rId6"/>
    <p:sldId id="258" r:id="rId7"/>
  </p:sldIdLst>
  <p:sldSz cx="9144000" cy="6858000" type="screen4x3"/>
  <p:notesSz cx="6742113" cy="9872663"/>
  <p:defaultTextStyle>
    <a:defPPr>
      <a:defRPr lang="en-GB"/>
    </a:defPPr>
    <a:lvl1pPr algn="l" rtl="0" fontAlgn="base">
      <a:spcBef>
        <a:spcPct val="0"/>
      </a:spcBef>
      <a:spcAft>
        <a:spcPct val="0"/>
      </a:spcAft>
      <a:defRPr sz="17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sz="17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sz="17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sz="17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sz="17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7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17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17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17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935" userDrawn="1">
          <p15:clr>
            <a:srgbClr val="A4A3A4"/>
          </p15:clr>
        </p15:guide>
        <p15:guide id="2" orient="horz" pos="1392">
          <p15:clr>
            <a:srgbClr val="A4A3A4"/>
          </p15:clr>
        </p15:guide>
        <p15:guide id="3" orient="horz" pos="649">
          <p15:clr>
            <a:srgbClr val="A4A3A4"/>
          </p15:clr>
        </p15:guide>
        <p15:guide id="4" orient="horz" pos="3845">
          <p15:clr>
            <a:srgbClr val="A4A3A4"/>
          </p15:clr>
        </p15:guide>
        <p15:guide id="5" orient="horz" pos="2115" userDrawn="1">
          <p15:clr>
            <a:srgbClr val="A4A3A4"/>
          </p15:clr>
        </p15:guide>
        <p15:guide id="6" orient="horz" pos="491">
          <p15:clr>
            <a:srgbClr val="A4A3A4"/>
          </p15:clr>
        </p15:guide>
        <p15:guide id="7" orient="horz" pos="217">
          <p15:clr>
            <a:srgbClr val="A4A3A4"/>
          </p15:clr>
        </p15:guide>
        <p15:guide id="8" orient="horz" pos="3847">
          <p15:clr>
            <a:srgbClr val="A4A3A4"/>
          </p15:clr>
        </p15:guide>
        <p15:guide id="9" pos="3016" userDrawn="1">
          <p15:clr>
            <a:srgbClr val="A4A3A4"/>
          </p15:clr>
        </p15:guide>
        <p15:guide id="10" pos="5544">
          <p15:clr>
            <a:srgbClr val="A4A3A4"/>
          </p15:clr>
        </p15:guide>
        <p15:guide id="11" pos="4335">
          <p15:clr>
            <a:srgbClr val="A4A3A4"/>
          </p15:clr>
        </p15:guide>
        <p15:guide id="12" pos="476" userDrawn="1">
          <p15:clr>
            <a:srgbClr val="A4A3A4"/>
          </p15:clr>
        </p15:guide>
        <p15:guide id="13" pos="5036">
          <p15:clr>
            <a:srgbClr val="A4A3A4"/>
          </p15:clr>
        </p15:guide>
        <p15:guide id="14" pos="355">
          <p15:clr>
            <a:srgbClr val="A4A3A4"/>
          </p15:clr>
        </p15:guide>
      </p15:sldGuideLst>
    </p:ext>
    <p:ext uri="{2D200454-40CA-4A62-9FC3-DE9A4176ACB9}">
      <p15:notesGuideLst xmlns:p15="http://schemas.microsoft.com/office/powerpoint/2012/main">
        <p15:guide id="1" orient="horz" pos="3109">
          <p15:clr>
            <a:srgbClr val="A4A3A4"/>
          </p15:clr>
        </p15:guide>
        <p15:guide id="2" pos="212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BC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2" autoAdjust="0"/>
    <p:restoredTop sz="94660"/>
  </p:normalViewPr>
  <p:slideViewPr>
    <p:cSldViewPr snapToGrid="0">
      <p:cViewPr>
        <p:scale>
          <a:sx n="100" d="100"/>
          <a:sy n="100" d="100"/>
        </p:scale>
        <p:origin x="324" y="-1020"/>
      </p:cViewPr>
      <p:guideLst>
        <p:guide orient="horz" pos="935"/>
        <p:guide orient="horz" pos="1392"/>
        <p:guide orient="horz" pos="649"/>
        <p:guide orient="horz" pos="3845"/>
        <p:guide orient="horz" pos="2115"/>
        <p:guide orient="horz" pos="491"/>
        <p:guide orient="horz" pos="217"/>
        <p:guide orient="horz" pos="3847"/>
        <p:guide pos="3016"/>
        <p:guide pos="5544"/>
        <p:guide pos="4335"/>
        <p:guide pos="476"/>
        <p:guide pos="5036"/>
        <p:guide pos="355"/>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109"/>
        <p:guide pos="212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a:t>Mean</a:t>
            </a:r>
            <a:r>
              <a:rPr lang="en-GB" baseline="0" dirty="0"/>
              <a:t> Pay</a:t>
            </a:r>
            <a:endParaRPr lang="en-GB"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Male</c:v>
                </c:pt>
              </c:strCache>
            </c:strRef>
          </c:tx>
          <c:spPr>
            <a:solidFill>
              <a:schemeClr val="accent1"/>
            </a:solidFill>
            <a:ln>
              <a:noFill/>
            </a:ln>
            <a:effectLst/>
          </c:spPr>
          <c:invertIfNegative val="0"/>
          <c:cat>
            <c:strRef>
              <c:f>Sheet1!$A$2:$A$4</c:f>
              <c:strCache>
                <c:ptCount val="3"/>
                <c:pt idx="0">
                  <c:v>Non Medical</c:v>
                </c:pt>
                <c:pt idx="1">
                  <c:v>Medical</c:v>
                </c:pt>
                <c:pt idx="2">
                  <c:v>Combined</c:v>
                </c:pt>
              </c:strCache>
            </c:strRef>
          </c:cat>
          <c:val>
            <c:numRef>
              <c:f>Sheet1!$B$2:$B$4</c:f>
              <c:numCache>
                <c:formatCode>General</c:formatCode>
                <c:ptCount val="3"/>
                <c:pt idx="0">
                  <c:v>23.51</c:v>
                </c:pt>
                <c:pt idx="1">
                  <c:v>72.900000000000006</c:v>
                </c:pt>
                <c:pt idx="2">
                  <c:v>27.9</c:v>
                </c:pt>
              </c:numCache>
            </c:numRef>
          </c:val>
          <c:extLst>
            <c:ext xmlns:c16="http://schemas.microsoft.com/office/drawing/2014/chart" uri="{C3380CC4-5D6E-409C-BE32-E72D297353CC}">
              <c16:uniqueId val="{00000000-A17F-4DB8-BAEE-7FFA4597DBF8}"/>
            </c:ext>
          </c:extLst>
        </c:ser>
        <c:ser>
          <c:idx val="1"/>
          <c:order val="1"/>
          <c:tx>
            <c:strRef>
              <c:f>Sheet1!$C$1</c:f>
              <c:strCache>
                <c:ptCount val="1"/>
                <c:pt idx="0">
                  <c:v>Female</c:v>
                </c:pt>
              </c:strCache>
            </c:strRef>
          </c:tx>
          <c:spPr>
            <a:solidFill>
              <a:schemeClr val="bg2"/>
            </a:solidFill>
            <a:ln>
              <a:noFill/>
            </a:ln>
            <a:effectLst/>
          </c:spPr>
          <c:invertIfNegative val="0"/>
          <c:cat>
            <c:strRef>
              <c:f>Sheet1!$A$2:$A$4</c:f>
              <c:strCache>
                <c:ptCount val="3"/>
                <c:pt idx="0">
                  <c:v>Non Medical</c:v>
                </c:pt>
                <c:pt idx="1">
                  <c:v>Medical</c:v>
                </c:pt>
                <c:pt idx="2">
                  <c:v>Combined</c:v>
                </c:pt>
              </c:strCache>
            </c:strRef>
          </c:cat>
          <c:val>
            <c:numRef>
              <c:f>Sheet1!$C$2:$C$4</c:f>
              <c:numCache>
                <c:formatCode>General</c:formatCode>
                <c:ptCount val="3"/>
                <c:pt idx="0">
                  <c:v>20.09</c:v>
                </c:pt>
                <c:pt idx="1">
                  <c:v>72.08</c:v>
                </c:pt>
                <c:pt idx="2">
                  <c:v>20.97</c:v>
                </c:pt>
              </c:numCache>
            </c:numRef>
          </c:val>
          <c:extLst>
            <c:ext xmlns:c16="http://schemas.microsoft.com/office/drawing/2014/chart" uri="{C3380CC4-5D6E-409C-BE32-E72D297353CC}">
              <c16:uniqueId val="{00000001-A17F-4DB8-BAEE-7FFA4597DBF8}"/>
            </c:ext>
          </c:extLst>
        </c:ser>
        <c:dLbls>
          <c:showLegendKey val="0"/>
          <c:showVal val="0"/>
          <c:showCatName val="0"/>
          <c:showSerName val="0"/>
          <c:showPercent val="0"/>
          <c:showBubbleSize val="0"/>
        </c:dLbls>
        <c:gapWidth val="219"/>
        <c:overlap val="-27"/>
        <c:axId val="176191328"/>
        <c:axId val="176196424"/>
      </c:barChart>
      <c:catAx>
        <c:axId val="1761913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6196424"/>
        <c:crosses val="autoZero"/>
        <c:auto val="1"/>
        <c:lblAlgn val="ctr"/>
        <c:lblOffset val="100"/>
        <c:noMultiLvlLbl val="0"/>
      </c:catAx>
      <c:valAx>
        <c:axId val="1761964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61913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a:t>Median</a:t>
            </a:r>
            <a:r>
              <a:rPr lang="en-GB" baseline="0" dirty="0"/>
              <a:t> Pay</a:t>
            </a:r>
            <a:endParaRPr lang="en-GB"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Male</c:v>
                </c:pt>
              </c:strCache>
            </c:strRef>
          </c:tx>
          <c:spPr>
            <a:solidFill>
              <a:schemeClr val="accent1"/>
            </a:solidFill>
            <a:ln>
              <a:noFill/>
            </a:ln>
            <a:effectLst/>
          </c:spPr>
          <c:invertIfNegative val="0"/>
          <c:cat>
            <c:strRef>
              <c:f>Sheet1!$A$2:$A$4</c:f>
              <c:strCache>
                <c:ptCount val="3"/>
                <c:pt idx="0">
                  <c:v>Non Medical</c:v>
                </c:pt>
                <c:pt idx="1">
                  <c:v>Medical</c:v>
                </c:pt>
                <c:pt idx="2">
                  <c:v>Combined</c:v>
                </c:pt>
              </c:strCache>
            </c:strRef>
          </c:cat>
          <c:val>
            <c:numRef>
              <c:f>Sheet1!$B$2:$B$4</c:f>
              <c:numCache>
                <c:formatCode>General</c:formatCode>
                <c:ptCount val="3"/>
                <c:pt idx="0">
                  <c:v>21.68</c:v>
                </c:pt>
                <c:pt idx="1">
                  <c:v>64.8</c:v>
                </c:pt>
                <c:pt idx="2">
                  <c:v>22.52</c:v>
                </c:pt>
              </c:numCache>
            </c:numRef>
          </c:val>
          <c:extLst>
            <c:ext xmlns:c16="http://schemas.microsoft.com/office/drawing/2014/chart" uri="{C3380CC4-5D6E-409C-BE32-E72D297353CC}">
              <c16:uniqueId val="{00000000-D6C6-4CEE-81E7-9CCBE2631D79}"/>
            </c:ext>
          </c:extLst>
        </c:ser>
        <c:ser>
          <c:idx val="1"/>
          <c:order val="1"/>
          <c:tx>
            <c:strRef>
              <c:f>Sheet1!$C$1</c:f>
              <c:strCache>
                <c:ptCount val="1"/>
                <c:pt idx="0">
                  <c:v>Female</c:v>
                </c:pt>
              </c:strCache>
            </c:strRef>
          </c:tx>
          <c:spPr>
            <a:solidFill>
              <a:schemeClr val="bg2"/>
            </a:solidFill>
            <a:ln>
              <a:noFill/>
            </a:ln>
            <a:effectLst/>
          </c:spPr>
          <c:invertIfNegative val="0"/>
          <c:cat>
            <c:strRef>
              <c:f>Sheet1!$A$2:$A$4</c:f>
              <c:strCache>
                <c:ptCount val="3"/>
                <c:pt idx="0">
                  <c:v>Non Medical</c:v>
                </c:pt>
                <c:pt idx="1">
                  <c:v>Medical</c:v>
                </c:pt>
                <c:pt idx="2">
                  <c:v>Combined</c:v>
                </c:pt>
              </c:strCache>
            </c:strRef>
          </c:cat>
          <c:val>
            <c:numRef>
              <c:f>Sheet1!$C$2:$C$4</c:f>
              <c:numCache>
                <c:formatCode>General</c:formatCode>
                <c:ptCount val="3"/>
                <c:pt idx="0">
                  <c:v>18.52</c:v>
                </c:pt>
                <c:pt idx="1">
                  <c:v>62.2</c:v>
                </c:pt>
                <c:pt idx="2">
                  <c:v>18.260000000000002</c:v>
                </c:pt>
              </c:numCache>
            </c:numRef>
          </c:val>
          <c:extLst>
            <c:ext xmlns:c16="http://schemas.microsoft.com/office/drawing/2014/chart" uri="{C3380CC4-5D6E-409C-BE32-E72D297353CC}">
              <c16:uniqueId val="{00000001-D6C6-4CEE-81E7-9CCBE2631D79}"/>
            </c:ext>
          </c:extLst>
        </c:ser>
        <c:dLbls>
          <c:showLegendKey val="0"/>
          <c:showVal val="0"/>
          <c:showCatName val="0"/>
          <c:showSerName val="0"/>
          <c:showPercent val="0"/>
          <c:showBubbleSize val="0"/>
        </c:dLbls>
        <c:gapWidth val="219"/>
        <c:overlap val="-27"/>
        <c:axId val="176193288"/>
        <c:axId val="176191720"/>
      </c:barChart>
      <c:catAx>
        <c:axId val="176193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6191720"/>
        <c:crosses val="autoZero"/>
        <c:auto val="1"/>
        <c:lblAlgn val="ctr"/>
        <c:lblOffset val="100"/>
        <c:noMultiLvlLbl val="0"/>
      </c:catAx>
      <c:valAx>
        <c:axId val="1761917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61932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a:t>Mean</a:t>
            </a:r>
            <a:r>
              <a:rPr lang="en-GB" baseline="0" dirty="0"/>
              <a:t> Bonus</a:t>
            </a:r>
            <a:endParaRPr lang="en-GB"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Male</c:v>
                </c:pt>
              </c:strCache>
            </c:strRef>
          </c:tx>
          <c:spPr>
            <a:solidFill>
              <a:schemeClr val="accent1"/>
            </a:solidFill>
            <a:ln>
              <a:noFill/>
            </a:ln>
            <a:effectLst/>
          </c:spPr>
          <c:invertIfNegative val="0"/>
          <c:cat>
            <c:strRef>
              <c:f>Sheet1!$A$2:$A$4</c:f>
              <c:strCache>
                <c:ptCount val="3"/>
                <c:pt idx="0">
                  <c:v>Non Medical</c:v>
                </c:pt>
                <c:pt idx="1">
                  <c:v>Medical</c:v>
                </c:pt>
                <c:pt idx="2">
                  <c:v>Combined</c:v>
                </c:pt>
              </c:strCache>
            </c:strRef>
          </c:cat>
          <c:val>
            <c:numRef>
              <c:f>Sheet1!$B$2:$B$4</c:f>
              <c:numCache>
                <c:formatCode>General</c:formatCode>
                <c:ptCount val="3"/>
                <c:pt idx="0">
                  <c:v>12462.6</c:v>
                </c:pt>
                <c:pt idx="1">
                  <c:v>29618</c:v>
                </c:pt>
                <c:pt idx="2">
                  <c:v>13280</c:v>
                </c:pt>
              </c:numCache>
            </c:numRef>
          </c:val>
          <c:extLst>
            <c:ext xmlns:c16="http://schemas.microsoft.com/office/drawing/2014/chart" uri="{C3380CC4-5D6E-409C-BE32-E72D297353CC}">
              <c16:uniqueId val="{00000000-E8F4-4B2D-9F0E-A577A0378CF3}"/>
            </c:ext>
          </c:extLst>
        </c:ser>
        <c:ser>
          <c:idx val="1"/>
          <c:order val="1"/>
          <c:tx>
            <c:strRef>
              <c:f>Sheet1!$C$1</c:f>
              <c:strCache>
                <c:ptCount val="1"/>
                <c:pt idx="0">
                  <c:v>Female</c:v>
                </c:pt>
              </c:strCache>
            </c:strRef>
          </c:tx>
          <c:spPr>
            <a:solidFill>
              <a:schemeClr val="bg2"/>
            </a:solidFill>
            <a:ln>
              <a:noFill/>
            </a:ln>
            <a:effectLst/>
          </c:spPr>
          <c:invertIfNegative val="0"/>
          <c:cat>
            <c:strRef>
              <c:f>Sheet1!$A$2:$A$4</c:f>
              <c:strCache>
                <c:ptCount val="3"/>
                <c:pt idx="0">
                  <c:v>Non Medical</c:v>
                </c:pt>
                <c:pt idx="1">
                  <c:v>Medical</c:v>
                </c:pt>
                <c:pt idx="2">
                  <c:v>Combined</c:v>
                </c:pt>
              </c:strCache>
            </c:strRef>
          </c:cat>
          <c:val>
            <c:numRef>
              <c:f>Sheet1!$C$2:$C$4</c:f>
              <c:numCache>
                <c:formatCode>General</c:formatCode>
                <c:ptCount val="3"/>
                <c:pt idx="0">
                  <c:v>5880.78</c:v>
                </c:pt>
                <c:pt idx="1">
                  <c:v>54844</c:v>
                </c:pt>
                <c:pt idx="2">
                  <c:v>6542</c:v>
                </c:pt>
              </c:numCache>
            </c:numRef>
          </c:val>
          <c:extLst>
            <c:ext xmlns:c16="http://schemas.microsoft.com/office/drawing/2014/chart" uri="{C3380CC4-5D6E-409C-BE32-E72D297353CC}">
              <c16:uniqueId val="{00000001-E8F4-4B2D-9F0E-A577A0378CF3}"/>
            </c:ext>
          </c:extLst>
        </c:ser>
        <c:dLbls>
          <c:showLegendKey val="0"/>
          <c:showVal val="0"/>
          <c:showCatName val="0"/>
          <c:showSerName val="0"/>
          <c:showPercent val="0"/>
          <c:showBubbleSize val="0"/>
        </c:dLbls>
        <c:gapWidth val="219"/>
        <c:overlap val="-27"/>
        <c:axId val="111556392"/>
        <c:axId val="111556784"/>
      </c:barChart>
      <c:catAx>
        <c:axId val="1115563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56784"/>
        <c:crosses val="autoZero"/>
        <c:auto val="1"/>
        <c:lblAlgn val="ctr"/>
        <c:lblOffset val="100"/>
        <c:noMultiLvlLbl val="0"/>
      </c:catAx>
      <c:valAx>
        <c:axId val="1115567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563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a:t>Median</a:t>
            </a:r>
            <a:r>
              <a:rPr lang="en-GB" baseline="0" dirty="0"/>
              <a:t> Bonus</a:t>
            </a:r>
            <a:endParaRPr lang="en-GB"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Male</c:v>
                </c:pt>
              </c:strCache>
            </c:strRef>
          </c:tx>
          <c:spPr>
            <a:solidFill>
              <a:schemeClr val="accent1"/>
            </a:solidFill>
            <a:ln>
              <a:noFill/>
            </a:ln>
            <a:effectLst/>
          </c:spPr>
          <c:invertIfNegative val="0"/>
          <c:cat>
            <c:strRef>
              <c:f>Sheet1!$A$2:$A$4</c:f>
              <c:strCache>
                <c:ptCount val="3"/>
                <c:pt idx="0">
                  <c:v>Non Medical</c:v>
                </c:pt>
                <c:pt idx="1">
                  <c:v>Medical</c:v>
                </c:pt>
                <c:pt idx="2">
                  <c:v>Combined</c:v>
                </c:pt>
              </c:strCache>
            </c:strRef>
          </c:cat>
          <c:val>
            <c:numRef>
              <c:f>Sheet1!$B$2:$B$4</c:f>
              <c:numCache>
                <c:formatCode>General</c:formatCode>
                <c:ptCount val="3"/>
                <c:pt idx="0">
                  <c:v>6274.5</c:v>
                </c:pt>
                <c:pt idx="1">
                  <c:v>29618</c:v>
                </c:pt>
                <c:pt idx="2">
                  <c:v>6284</c:v>
                </c:pt>
              </c:numCache>
            </c:numRef>
          </c:val>
          <c:extLst>
            <c:ext xmlns:c16="http://schemas.microsoft.com/office/drawing/2014/chart" uri="{C3380CC4-5D6E-409C-BE32-E72D297353CC}">
              <c16:uniqueId val="{00000000-B471-42DA-BCE3-F5DEA7595FA6}"/>
            </c:ext>
          </c:extLst>
        </c:ser>
        <c:ser>
          <c:idx val="1"/>
          <c:order val="1"/>
          <c:tx>
            <c:strRef>
              <c:f>Sheet1!$C$1</c:f>
              <c:strCache>
                <c:ptCount val="1"/>
                <c:pt idx="0">
                  <c:v>Female</c:v>
                </c:pt>
              </c:strCache>
            </c:strRef>
          </c:tx>
          <c:spPr>
            <a:solidFill>
              <a:schemeClr val="bg2"/>
            </a:solidFill>
            <a:ln>
              <a:noFill/>
            </a:ln>
            <a:effectLst/>
          </c:spPr>
          <c:invertIfNegative val="0"/>
          <c:cat>
            <c:strRef>
              <c:f>Sheet1!$A$2:$A$4</c:f>
              <c:strCache>
                <c:ptCount val="3"/>
                <c:pt idx="0">
                  <c:v>Non Medical</c:v>
                </c:pt>
                <c:pt idx="1">
                  <c:v>Medical</c:v>
                </c:pt>
                <c:pt idx="2">
                  <c:v>Combined</c:v>
                </c:pt>
              </c:strCache>
            </c:strRef>
          </c:cat>
          <c:val>
            <c:numRef>
              <c:f>Sheet1!$C$2:$C$4</c:f>
              <c:numCache>
                <c:formatCode>General</c:formatCode>
                <c:ptCount val="3"/>
                <c:pt idx="0">
                  <c:v>4890.6099999999997</c:v>
                </c:pt>
                <c:pt idx="1">
                  <c:v>54844</c:v>
                </c:pt>
                <c:pt idx="2">
                  <c:v>4907.8100000000004</c:v>
                </c:pt>
              </c:numCache>
            </c:numRef>
          </c:val>
          <c:extLst>
            <c:ext xmlns:c16="http://schemas.microsoft.com/office/drawing/2014/chart" uri="{C3380CC4-5D6E-409C-BE32-E72D297353CC}">
              <c16:uniqueId val="{00000001-B471-42DA-BCE3-F5DEA7595FA6}"/>
            </c:ext>
          </c:extLst>
        </c:ser>
        <c:dLbls>
          <c:showLegendKey val="0"/>
          <c:showVal val="0"/>
          <c:showCatName val="0"/>
          <c:showSerName val="0"/>
          <c:showPercent val="0"/>
          <c:showBubbleSize val="0"/>
        </c:dLbls>
        <c:gapWidth val="219"/>
        <c:overlap val="-27"/>
        <c:axId val="180105312"/>
        <c:axId val="180104136"/>
      </c:barChart>
      <c:catAx>
        <c:axId val="1801053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0104136"/>
        <c:crosses val="autoZero"/>
        <c:auto val="1"/>
        <c:lblAlgn val="ctr"/>
        <c:lblOffset val="100"/>
        <c:noMultiLvlLbl val="0"/>
      </c:catAx>
      <c:valAx>
        <c:axId val="1801041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01053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8744866881116967"/>
          <c:y val="0.43095246341804994"/>
          <c:w val="0.69029327219218395"/>
          <c:h val="0.41636184845578017"/>
        </c:manualLayout>
      </c:layout>
      <c:pie3DChart>
        <c:varyColors val="1"/>
        <c:ser>
          <c:idx val="0"/>
          <c:order val="0"/>
          <c:tx>
            <c:strRef>
              <c:f>Sheet1!$B$1</c:f>
              <c:strCache>
                <c:ptCount val="1"/>
                <c:pt idx="0">
                  <c:v>Lower Quartile Split</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A88D-4490-8138-A4F329A7575E}"/>
              </c:ext>
            </c:extLst>
          </c:dPt>
          <c:dPt>
            <c:idx val="1"/>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3-A88D-4490-8138-A4F329A7575E}"/>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Male</c:v>
                </c:pt>
                <c:pt idx="1">
                  <c:v>Female</c:v>
                </c:pt>
              </c:strCache>
            </c:strRef>
          </c:cat>
          <c:val>
            <c:numRef>
              <c:f>Sheet1!$B$2:$B$3</c:f>
              <c:numCache>
                <c:formatCode>General</c:formatCode>
                <c:ptCount val="2"/>
                <c:pt idx="0">
                  <c:v>12</c:v>
                </c:pt>
                <c:pt idx="1">
                  <c:v>88</c:v>
                </c:pt>
              </c:numCache>
            </c:numRef>
          </c:val>
          <c:extLst>
            <c:ext xmlns:c16="http://schemas.microsoft.com/office/drawing/2014/chart" uri="{C3380CC4-5D6E-409C-BE32-E72D297353CC}">
              <c16:uniqueId val="{00000000-3C86-40F4-80A4-F5CE73ED3CE8}"/>
            </c:ext>
          </c:extLst>
        </c:ser>
        <c:dLbls>
          <c:showLegendKey val="0"/>
          <c:showVal val="0"/>
          <c:showCatName val="0"/>
          <c:showSerName val="0"/>
          <c:showPercent val="1"/>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dirty="0"/>
              <a:t>Lower Middle Quartile Split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0.44141090297971408"/>
          <c:w val="0.97278591472178499"/>
          <c:h val="0.41552607682774217"/>
        </c:manualLayout>
      </c:layout>
      <c:pie3DChart>
        <c:varyColors val="1"/>
        <c:ser>
          <c:idx val="0"/>
          <c:order val="0"/>
          <c:tx>
            <c:strRef>
              <c:f>Sheet1!$B$1</c:f>
              <c:strCache>
                <c:ptCount val="1"/>
                <c:pt idx="0">
                  <c:v>Lower Middle Quartile Split</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A8FF-4BE3-B395-D671C4D0B952}"/>
              </c:ext>
            </c:extLst>
          </c:dPt>
          <c:dPt>
            <c:idx val="1"/>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3-A8FF-4BE3-B395-D671C4D0B952}"/>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Male</c:v>
                </c:pt>
                <c:pt idx="1">
                  <c:v>Female</c:v>
                </c:pt>
              </c:strCache>
            </c:strRef>
          </c:cat>
          <c:val>
            <c:numRef>
              <c:f>Sheet1!$B$2:$B$3</c:f>
              <c:numCache>
                <c:formatCode>General</c:formatCode>
                <c:ptCount val="2"/>
                <c:pt idx="0">
                  <c:v>15</c:v>
                </c:pt>
                <c:pt idx="1">
                  <c:v>85</c:v>
                </c:pt>
              </c:numCache>
            </c:numRef>
          </c:val>
          <c:extLst>
            <c:ext xmlns:c16="http://schemas.microsoft.com/office/drawing/2014/chart" uri="{C3380CC4-5D6E-409C-BE32-E72D297353CC}">
              <c16:uniqueId val="{00000004-A8FF-4BE3-B395-D671C4D0B952}"/>
            </c:ext>
          </c:extLst>
        </c:ser>
        <c:dLbls>
          <c:showLegendKey val="0"/>
          <c:showVal val="0"/>
          <c:showCatName val="0"/>
          <c:showSerName val="0"/>
          <c:showPercent val="1"/>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dirty="0"/>
              <a:t>Upper</a:t>
            </a:r>
            <a:r>
              <a:rPr lang="en-GB" baseline="0" dirty="0"/>
              <a:t> Middle</a:t>
            </a:r>
            <a:r>
              <a:rPr lang="en-GB" dirty="0"/>
              <a:t> Quartile Split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3.5337245910615288E-2"/>
          <c:y val="0.43184847083909966"/>
          <c:w val="0.96466275408938473"/>
          <c:h val="0.42508850896835654"/>
        </c:manualLayout>
      </c:layout>
      <c:pie3DChart>
        <c:varyColors val="1"/>
        <c:ser>
          <c:idx val="0"/>
          <c:order val="0"/>
          <c:tx>
            <c:strRef>
              <c:f>Sheet1!$B$1</c:f>
              <c:strCache>
                <c:ptCount val="1"/>
                <c:pt idx="0">
                  <c:v>Upper Middle Quartile Split</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F417-4AB0-903A-ADA97213B23F}"/>
              </c:ext>
            </c:extLst>
          </c:dPt>
          <c:dPt>
            <c:idx val="1"/>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3-F417-4AB0-903A-ADA97213B23F}"/>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Male</c:v>
                </c:pt>
                <c:pt idx="1">
                  <c:v>Female</c:v>
                </c:pt>
              </c:strCache>
            </c:strRef>
          </c:cat>
          <c:val>
            <c:numRef>
              <c:f>Sheet1!$B$2:$B$3</c:f>
              <c:numCache>
                <c:formatCode>General</c:formatCode>
                <c:ptCount val="2"/>
                <c:pt idx="0">
                  <c:v>20</c:v>
                </c:pt>
                <c:pt idx="1">
                  <c:v>80</c:v>
                </c:pt>
              </c:numCache>
            </c:numRef>
          </c:val>
          <c:extLst>
            <c:ext xmlns:c16="http://schemas.microsoft.com/office/drawing/2014/chart" uri="{C3380CC4-5D6E-409C-BE32-E72D297353CC}">
              <c16:uniqueId val="{00000004-F417-4AB0-903A-ADA97213B23F}"/>
            </c:ext>
          </c:extLst>
        </c:ser>
        <c:dLbls>
          <c:showLegendKey val="0"/>
          <c:showVal val="0"/>
          <c:showCatName val="0"/>
          <c:showSerName val="0"/>
          <c:showPercent val="1"/>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dirty="0"/>
              <a:t>Upper</a:t>
            </a:r>
            <a:r>
              <a:rPr lang="en-GB" baseline="0" dirty="0"/>
              <a:t> </a:t>
            </a:r>
            <a:r>
              <a:rPr lang="en-GB" dirty="0"/>
              <a:t>Quartile Split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8201611799329273"/>
          <c:y val="0.43095246341804994"/>
          <c:w val="0.69572582301006081"/>
          <c:h val="0.41636184845578017"/>
        </c:manualLayout>
      </c:layout>
      <c:pie3DChart>
        <c:varyColors val="1"/>
        <c:ser>
          <c:idx val="0"/>
          <c:order val="0"/>
          <c:tx>
            <c:strRef>
              <c:f>Sheet1!$B$1</c:f>
              <c:strCache>
                <c:ptCount val="1"/>
                <c:pt idx="0">
                  <c:v>Upper Middle Quartile Split</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409E-477A-994E-E009613BC2B9}"/>
              </c:ext>
            </c:extLst>
          </c:dPt>
          <c:dPt>
            <c:idx val="1"/>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3-409E-477A-994E-E009613BC2B9}"/>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Male</c:v>
                </c:pt>
                <c:pt idx="1">
                  <c:v>Female</c:v>
                </c:pt>
              </c:strCache>
            </c:strRef>
          </c:cat>
          <c:val>
            <c:numRef>
              <c:f>Sheet1!$B$2:$B$3</c:f>
              <c:numCache>
                <c:formatCode>General</c:formatCode>
                <c:ptCount val="2"/>
                <c:pt idx="0">
                  <c:v>28</c:v>
                </c:pt>
                <c:pt idx="1">
                  <c:v>72</c:v>
                </c:pt>
              </c:numCache>
            </c:numRef>
          </c:val>
          <c:extLst>
            <c:ext xmlns:c16="http://schemas.microsoft.com/office/drawing/2014/chart" uri="{C3380CC4-5D6E-409C-BE32-E72D297353CC}">
              <c16:uniqueId val="{00000004-409E-477A-994E-E009613BC2B9}"/>
            </c:ext>
          </c:extLst>
        </c:ser>
        <c:dLbls>
          <c:showLegendKey val="0"/>
          <c:showVal val="0"/>
          <c:showCatName val="0"/>
          <c:showSerName val="0"/>
          <c:showPercent val="1"/>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11" name="Picture 10"/>
          <p:cNvPicPr>
            <a:picLocks noChangeAspect="1"/>
          </p:cNvPicPr>
          <p:nvPr/>
        </p:nvPicPr>
        <p:blipFill rotWithShape="1">
          <a:blip r:embed="rId2" cstate="screen">
            <a:extLst>
              <a:ext uri="{28A0092B-C50C-407E-A947-70E740481C1C}">
                <a14:useLocalDpi xmlns:a14="http://schemas.microsoft.com/office/drawing/2010/main" val="0"/>
              </a:ext>
            </a:extLst>
          </a:blip>
          <a:srcRect r="13918" b="9793"/>
          <a:stretch/>
        </p:blipFill>
        <p:spPr>
          <a:xfrm>
            <a:off x="5920959" y="3536347"/>
            <a:ext cx="3223041" cy="3325253"/>
          </a:xfrm>
          <a:prstGeom prst="rect">
            <a:avLst/>
          </a:prstGeom>
        </p:spPr>
      </p:pic>
      <p:sp>
        <p:nvSpPr>
          <p:cNvPr id="12" name="Rectangle 7"/>
          <p:cNvSpPr>
            <a:spLocks noChangeArrowheads="1"/>
          </p:cNvSpPr>
          <p:nvPr/>
        </p:nvSpPr>
        <p:spPr bwMode="auto">
          <a:xfrm>
            <a:off x="0" y="6346298"/>
            <a:ext cx="9144000" cy="511702"/>
          </a:xfrm>
          <a:prstGeom prst="rect">
            <a:avLst/>
          </a:prstGeom>
          <a:solidFill>
            <a:schemeClr val="tx1"/>
          </a:solidFill>
          <a:ln w="9525">
            <a:noFill/>
            <a:miter lim="800000"/>
            <a:headEnd/>
            <a:tailEnd/>
          </a:ln>
        </p:spPr>
        <p:txBody>
          <a:bodyPr wrap="none" anchor="ctr"/>
          <a:lstStyle/>
          <a:p>
            <a:pPr>
              <a:spcBef>
                <a:spcPct val="40000"/>
              </a:spcBef>
              <a:buClr>
                <a:schemeClr val="tx1"/>
              </a:buClr>
              <a:buSzPct val="115000"/>
              <a:buFont typeface="Wingdings" pitchFamily="2" charset="2"/>
              <a:buNone/>
              <a:defRPr/>
            </a:pPr>
            <a:endParaRPr lang="en-US">
              <a:solidFill>
                <a:schemeClr val="bg1"/>
              </a:solidFill>
              <a:ea typeface="ＭＳ Ｐゴシック" charset="-128"/>
            </a:endParaRPr>
          </a:p>
        </p:txBody>
      </p:sp>
      <p:sp>
        <p:nvSpPr>
          <p:cNvPr id="7" name="Rectangle 2"/>
          <p:cNvSpPr>
            <a:spLocks noGrp="1" noChangeArrowheads="1"/>
          </p:cNvSpPr>
          <p:nvPr>
            <p:ph type="dt" sz="half" idx="10"/>
          </p:nvPr>
        </p:nvSpPr>
        <p:spPr>
          <a:xfrm>
            <a:off x="457200" y="6480421"/>
            <a:ext cx="2133600" cy="241054"/>
          </a:xfrm>
        </p:spPr>
        <p:txBody>
          <a:bodyPr/>
          <a:lstStyle>
            <a:lvl1pPr>
              <a:spcBef>
                <a:spcPct val="0"/>
              </a:spcBef>
              <a:buClrTx/>
              <a:buSzTx/>
              <a:buFontTx/>
              <a:buNone/>
              <a:defRPr sz="1000"/>
            </a:lvl1pPr>
          </a:lstStyle>
          <a:p>
            <a:pPr>
              <a:defRPr/>
            </a:pPr>
            <a:endParaRPr lang="en-US" dirty="0"/>
          </a:p>
        </p:txBody>
      </p:sp>
      <p:sp>
        <p:nvSpPr>
          <p:cNvPr id="8" name="Rectangle 3"/>
          <p:cNvSpPr>
            <a:spLocks noGrp="1" noChangeArrowheads="1"/>
          </p:cNvSpPr>
          <p:nvPr>
            <p:ph type="ftr" sz="quarter" idx="11"/>
          </p:nvPr>
        </p:nvSpPr>
        <p:spPr>
          <a:xfrm>
            <a:off x="3124200" y="6480421"/>
            <a:ext cx="2895600" cy="241054"/>
          </a:xfrm>
        </p:spPr>
        <p:txBody>
          <a:bodyPr/>
          <a:lstStyle>
            <a:lvl1pPr algn="ctr">
              <a:spcBef>
                <a:spcPct val="0"/>
              </a:spcBef>
              <a:buClrTx/>
              <a:buSzTx/>
              <a:buFontTx/>
              <a:buNone/>
              <a:defRPr sz="1000"/>
            </a:lvl1pPr>
          </a:lstStyle>
          <a:p>
            <a:pPr>
              <a:defRPr/>
            </a:pPr>
            <a:endParaRPr lang="en-US" dirty="0"/>
          </a:p>
        </p:txBody>
      </p:sp>
      <p:sp>
        <p:nvSpPr>
          <p:cNvPr id="9" name="Rectangle 4"/>
          <p:cNvSpPr>
            <a:spLocks noGrp="1" noChangeArrowheads="1"/>
          </p:cNvSpPr>
          <p:nvPr>
            <p:ph type="sldNum" sz="quarter" idx="12"/>
          </p:nvPr>
        </p:nvSpPr>
        <p:spPr>
          <a:xfrm>
            <a:off x="6553200" y="6480421"/>
            <a:ext cx="2133600" cy="241054"/>
          </a:xfrm>
        </p:spPr>
        <p:txBody>
          <a:bodyPr/>
          <a:lstStyle>
            <a:lvl1pPr>
              <a:defRPr/>
            </a:lvl1pPr>
          </a:lstStyle>
          <a:p>
            <a:fld id="{50465DC2-45F8-4762-B9CD-E38291FDF6B7}" type="slidenum">
              <a:rPr lang="en-GB" altLang="en-US"/>
              <a:pPr/>
              <a:t>‹#›</a:t>
            </a:fld>
            <a:endParaRPr lang="en-GB" altLang="en-US"/>
          </a:p>
        </p:txBody>
      </p:sp>
      <p:sp>
        <p:nvSpPr>
          <p:cNvPr id="6" name="Line 8"/>
          <p:cNvSpPr>
            <a:spLocks noChangeShapeType="1"/>
          </p:cNvSpPr>
          <p:nvPr/>
        </p:nvSpPr>
        <p:spPr bwMode="auto">
          <a:xfrm>
            <a:off x="0" y="922736"/>
            <a:ext cx="9144000" cy="0"/>
          </a:xfrm>
          <a:prstGeom prst="line">
            <a:avLst/>
          </a:prstGeom>
          <a:ln>
            <a:headEnd/>
            <a:tailEnd/>
          </a:ln>
        </p:spPr>
        <p:style>
          <a:lnRef idx="3">
            <a:schemeClr val="accent3"/>
          </a:lnRef>
          <a:fillRef idx="0">
            <a:schemeClr val="accent3"/>
          </a:fillRef>
          <a:effectRef idx="2">
            <a:schemeClr val="accent3"/>
          </a:effectRef>
          <a:fontRef idx="minor">
            <a:schemeClr val="tx1"/>
          </a:fontRef>
        </p:style>
        <p:txBody>
          <a:bodyPr/>
          <a:lstStyle/>
          <a:p>
            <a:pPr>
              <a:defRPr/>
            </a:pPr>
            <a:endParaRPr lang="en-GB">
              <a:ea typeface="ＭＳ Ｐゴシック" charset="-128"/>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910" y="55951"/>
            <a:ext cx="2718605" cy="799723"/>
          </a:xfrm>
          <a:prstGeom prst="rect">
            <a:avLst/>
          </a:prstGeom>
        </p:spPr>
      </p:pic>
    </p:spTree>
    <p:extLst>
      <p:ext uri="{BB962C8B-B14F-4D97-AF65-F5344CB8AC3E}">
        <p14:creationId xmlns:p14="http://schemas.microsoft.com/office/powerpoint/2010/main" val="4136276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44140"/>
            <a:ext cx="9144000" cy="5257800"/>
          </a:xfrm>
          <a:prstGeom prst="rect">
            <a:avLst/>
          </a:prstGeom>
        </p:spPr>
      </p:pic>
      <p:sp>
        <p:nvSpPr>
          <p:cNvPr id="4" name="Rectangle 2"/>
          <p:cNvSpPr>
            <a:spLocks noGrp="1" noChangeArrowheads="1"/>
          </p:cNvSpPr>
          <p:nvPr>
            <p:ph type="title" idx="4294967295"/>
          </p:nvPr>
        </p:nvSpPr>
        <p:spPr>
          <a:xfrm>
            <a:off x="492370" y="1480206"/>
            <a:ext cx="6702425" cy="828675"/>
          </a:xfrm>
          <a:prstGeom prst="rect">
            <a:avLst/>
          </a:prstGeom>
        </p:spPr>
        <p:txBody>
          <a:bodyPr/>
          <a:lstStyle>
            <a:lvl1pPr>
              <a:defRPr sz="2400">
                <a:latin typeface="+mn-lt"/>
              </a:defRPr>
            </a:lvl1pPr>
          </a:lstStyle>
          <a:p>
            <a:r>
              <a:rPr lang="en-GB" altLang="en-US" dirty="0">
                <a:solidFill>
                  <a:schemeClr val="bg1"/>
                </a:solidFill>
                <a:ea typeface="ＭＳ Ｐゴシック" panose="020B0600070205080204" pitchFamily="34" charset="-128"/>
              </a:rPr>
              <a:t>Divider slide</a:t>
            </a:r>
            <a:endParaRPr lang="en-US" altLang="en-US" dirty="0">
              <a:solidFill>
                <a:schemeClr val="bg1"/>
              </a:solidFill>
              <a:ea typeface="ＭＳ Ｐゴシック" panose="020B0600070205080204" pitchFamily="34" charset="-128"/>
            </a:endParaRPr>
          </a:p>
        </p:txBody>
      </p:sp>
    </p:spTree>
    <p:extLst>
      <p:ext uri="{BB962C8B-B14F-4D97-AF65-F5344CB8AC3E}">
        <p14:creationId xmlns:p14="http://schemas.microsoft.com/office/powerpoint/2010/main" val="1343707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47708"/>
            <a:ext cx="9144000" cy="5257800"/>
          </a:xfrm>
          <a:prstGeom prst="rect">
            <a:avLst/>
          </a:prstGeom>
        </p:spPr>
      </p:pic>
      <p:sp>
        <p:nvSpPr>
          <p:cNvPr id="6" name="Title 1"/>
          <p:cNvSpPr>
            <a:spLocks noGrp="1"/>
          </p:cNvSpPr>
          <p:nvPr>
            <p:ph type="title" idx="4294967295" hasCustomPrompt="1"/>
          </p:nvPr>
        </p:nvSpPr>
        <p:spPr>
          <a:xfrm>
            <a:off x="492370" y="1480206"/>
            <a:ext cx="6702425" cy="828675"/>
          </a:xfrm>
          <a:prstGeom prst="rect">
            <a:avLst/>
          </a:prstGeom>
        </p:spPr>
        <p:txBody>
          <a:bodyPr/>
          <a:lstStyle>
            <a:lvl1pPr>
              <a:defRPr>
                <a:latin typeface="+mn-lt"/>
              </a:defRPr>
            </a:lvl1pPr>
          </a:lstStyle>
          <a:p>
            <a:r>
              <a:rPr lang="en-US" altLang="en-US" sz="2400" dirty="0">
                <a:solidFill>
                  <a:schemeClr val="bg1"/>
                </a:solidFill>
                <a:ea typeface="ＭＳ Ｐゴシック" panose="020B0600070205080204" pitchFamily="34" charset="-128"/>
              </a:rPr>
              <a:t>Divider slide example 2</a:t>
            </a:r>
            <a:endParaRPr lang="en-US" altLang="en-US" sz="2400" dirty="0">
              <a:ea typeface="ＭＳ Ｐゴシック" panose="020B0600070205080204" pitchFamily="34" charset="-128"/>
            </a:endParaRPr>
          </a:p>
        </p:txBody>
      </p:sp>
    </p:spTree>
    <p:extLst>
      <p:ext uri="{BB962C8B-B14F-4D97-AF65-F5344CB8AC3E}">
        <p14:creationId xmlns:p14="http://schemas.microsoft.com/office/powerpoint/2010/main" val="32562903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_Title Slide">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47708"/>
            <a:ext cx="9144000" cy="5257800"/>
          </a:xfrm>
          <a:prstGeom prst="rect">
            <a:avLst/>
          </a:prstGeom>
        </p:spPr>
      </p:pic>
      <p:sp>
        <p:nvSpPr>
          <p:cNvPr id="6" name="Title 1"/>
          <p:cNvSpPr>
            <a:spLocks noGrp="1"/>
          </p:cNvSpPr>
          <p:nvPr>
            <p:ph type="title" idx="4294967295" hasCustomPrompt="1"/>
          </p:nvPr>
        </p:nvSpPr>
        <p:spPr>
          <a:xfrm>
            <a:off x="492370" y="1480206"/>
            <a:ext cx="6702425" cy="828675"/>
          </a:xfrm>
          <a:prstGeom prst="rect">
            <a:avLst/>
          </a:prstGeom>
        </p:spPr>
        <p:txBody>
          <a:bodyPr/>
          <a:lstStyle>
            <a:lvl1pPr>
              <a:defRPr>
                <a:latin typeface="+mn-lt"/>
              </a:defRPr>
            </a:lvl1pPr>
          </a:lstStyle>
          <a:p>
            <a:r>
              <a:rPr lang="en-US" altLang="en-US" sz="2400" dirty="0">
                <a:solidFill>
                  <a:schemeClr val="bg1"/>
                </a:solidFill>
                <a:ea typeface="ＭＳ Ｐゴシック" panose="020B0600070205080204" pitchFamily="34" charset="-128"/>
              </a:rPr>
              <a:t>Divider slide example 3</a:t>
            </a:r>
            <a:endParaRPr lang="en-US" altLang="en-US" sz="2400" dirty="0">
              <a:ea typeface="ＭＳ Ｐゴシック" panose="020B0600070205080204" pitchFamily="34" charset="-128"/>
            </a:endParaRPr>
          </a:p>
        </p:txBody>
      </p:sp>
    </p:spTree>
    <p:extLst>
      <p:ext uri="{BB962C8B-B14F-4D97-AF65-F5344CB8AC3E}">
        <p14:creationId xmlns:p14="http://schemas.microsoft.com/office/powerpoint/2010/main" val="4263624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1229293"/>
            <a:ext cx="8139113" cy="4965616"/>
          </a:xfrm>
        </p:spPr>
        <p:txBody>
          <a:bodyPr/>
          <a:lstStyle>
            <a:lvl1pPr>
              <a:buFont typeface="Arial" pitchFamily="34" charse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fld id="{7D4488AD-14F9-4C81-82C2-0D022B4BD713}" type="slidenum">
              <a:rPr lang="en-GB" altLang="en-US"/>
              <a:pPr/>
              <a:t>‹#›</a:t>
            </a:fld>
            <a:endParaRPr lang="en-GB" altLang="en-US"/>
          </a:p>
        </p:txBody>
      </p:sp>
      <p:sp>
        <p:nvSpPr>
          <p:cNvPr id="11" name="Rectangle 12"/>
          <p:cNvSpPr>
            <a:spLocks noGrp="1" noChangeArrowheads="1"/>
          </p:cNvSpPr>
          <p:nvPr>
            <p:ph type="title"/>
          </p:nvPr>
        </p:nvSpPr>
        <p:spPr bwMode="auto">
          <a:xfrm>
            <a:off x="457200" y="238946"/>
            <a:ext cx="3592790" cy="313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a:defRPr/>
            </a:lvl1pPr>
          </a:lstStyle>
          <a:p>
            <a:pPr lvl="0"/>
            <a:r>
              <a:rPr lang="en-US" altLang="en-US"/>
              <a:t>Click to edit Master title style</a:t>
            </a:r>
            <a:endParaRPr lang="en-GB" altLang="en-US" dirty="0"/>
          </a:p>
        </p:txBody>
      </p:sp>
    </p:spTree>
    <p:extLst>
      <p:ext uri="{BB962C8B-B14F-4D97-AF65-F5344CB8AC3E}">
        <p14:creationId xmlns:p14="http://schemas.microsoft.com/office/powerpoint/2010/main" val="2733846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199" y="239755"/>
            <a:ext cx="3479502" cy="313645"/>
          </a:xfrm>
        </p:spPr>
        <p:txBody>
          <a:bodyPr/>
          <a:lstStyle>
            <a:lvl1pPr algn="l">
              <a:defRPr/>
            </a:lvl1pPr>
          </a:lstStyle>
          <a:p>
            <a:r>
              <a:rPr lang="en-GB" dirty="0"/>
              <a:t>Click to edit title</a:t>
            </a:r>
            <a:endParaRPr lang="en-US" dirty="0"/>
          </a:p>
        </p:txBody>
      </p:sp>
      <p:sp>
        <p:nvSpPr>
          <p:cNvPr id="6" name="Content Placeholder 2"/>
          <p:cNvSpPr>
            <a:spLocks noGrp="1"/>
          </p:cNvSpPr>
          <p:nvPr>
            <p:ph idx="1"/>
          </p:nvPr>
        </p:nvSpPr>
        <p:spPr>
          <a:xfrm>
            <a:off x="457199" y="1174792"/>
            <a:ext cx="8139113" cy="5008005"/>
          </a:xfrm>
        </p:spPr>
        <p:txBody>
          <a:bodyPr/>
          <a:lstStyle>
            <a:lvl1pPr>
              <a:buFont typeface="Arial" pitchFamily="34" charse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fld id="{8CF864DE-D221-452D-A776-7F91033F7501}" type="slidenum">
              <a:rPr lang="en-GB" altLang="en-US"/>
              <a:pPr/>
              <a:t>‹#›</a:t>
            </a:fld>
            <a:endParaRPr lang="en-GB" altLang="en-US"/>
          </a:p>
        </p:txBody>
      </p:sp>
    </p:spTree>
    <p:extLst>
      <p:ext uri="{BB962C8B-B14F-4D97-AF65-F5344CB8AC3E}">
        <p14:creationId xmlns:p14="http://schemas.microsoft.com/office/powerpoint/2010/main" val="2036469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Text and Clip Ar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245882"/>
            <a:ext cx="3992563" cy="4864247"/>
          </a:xfrm>
        </p:spPr>
        <p:txBody>
          <a:bodyPr/>
          <a:lstStyle>
            <a:lvl1pPr>
              <a:buFont typeface="Arial" pitchFamily="34" charse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lipArt Placeholder 3"/>
          <p:cNvSpPr>
            <a:spLocks noGrp="1"/>
          </p:cNvSpPr>
          <p:nvPr>
            <p:ph type="clipArt" sz="half" idx="2"/>
          </p:nvPr>
        </p:nvSpPr>
        <p:spPr>
          <a:xfrm>
            <a:off x="4602162" y="1242806"/>
            <a:ext cx="3994150" cy="4867324"/>
          </a:xfrm>
        </p:spPr>
        <p:txBody>
          <a:bodyPr/>
          <a:lstStyle>
            <a:lvl1pPr marL="180000" indent="-180000">
              <a:spcBef>
                <a:spcPts val="600"/>
              </a:spcBef>
              <a:buFont typeface="Arial" pitchFamily="34" charset="0"/>
              <a:buChar char="•"/>
              <a:defRPr/>
            </a:lvl1pPr>
          </a:lstStyle>
          <a:p>
            <a:pPr lvl="0"/>
            <a:r>
              <a:rPr lang="en-US" noProof="0"/>
              <a:t>Click icon to add online image</a:t>
            </a:r>
            <a:endParaRPr lang="en-US" noProof="0" dirty="0"/>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fld id="{70819696-1564-4AA2-BB99-FCDC0771937F}" type="slidenum">
              <a:rPr lang="en-GB" altLang="en-US"/>
              <a:pPr/>
              <a:t>‹#›</a:t>
            </a:fld>
            <a:endParaRPr lang="en-GB" altLang="en-US"/>
          </a:p>
        </p:txBody>
      </p:sp>
      <p:sp>
        <p:nvSpPr>
          <p:cNvPr id="8" name="Rectangle 12"/>
          <p:cNvSpPr txBox="1">
            <a:spLocks noChangeArrowheads="1"/>
          </p:cNvSpPr>
          <p:nvPr/>
        </p:nvSpPr>
        <p:spPr bwMode="auto">
          <a:xfrm>
            <a:off x="457200" y="216548"/>
            <a:ext cx="3478086" cy="313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r" rtl="0" eaLnBrk="0" fontAlgn="base" hangingPunct="0">
              <a:lnSpc>
                <a:spcPct val="90000"/>
              </a:lnSpc>
              <a:spcBef>
                <a:spcPct val="0"/>
              </a:spcBef>
              <a:spcAft>
                <a:spcPct val="0"/>
              </a:spcAft>
              <a:defRPr sz="2400" b="1">
                <a:solidFill>
                  <a:schemeClr val="tx1"/>
                </a:solidFill>
                <a:latin typeface="+mj-lt"/>
                <a:ea typeface="ＭＳ Ｐゴシック" charset="0"/>
                <a:cs typeface="ＭＳ Ｐゴシック" charset="0"/>
              </a:defRPr>
            </a:lvl1pPr>
            <a:lvl2pPr algn="l" rtl="0" eaLnBrk="0" fontAlgn="base" hangingPunct="0">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2pPr>
            <a:lvl3pPr algn="l" rtl="0" eaLnBrk="0" fontAlgn="base" hangingPunct="0">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3pPr>
            <a:lvl4pPr algn="l" rtl="0" eaLnBrk="0" fontAlgn="base" hangingPunct="0">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4pPr>
            <a:lvl5pPr algn="l" rtl="0" eaLnBrk="0" fontAlgn="base" hangingPunct="0">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5pPr>
            <a:lvl6pPr marL="457200" algn="l" rtl="0" fontAlgn="base">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6pPr>
            <a:lvl7pPr marL="914400" algn="l" rtl="0" fontAlgn="base">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7pPr>
            <a:lvl8pPr marL="1371600" algn="l" rtl="0" fontAlgn="base">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8pPr>
            <a:lvl9pPr marL="1828800" algn="l" rtl="0" fontAlgn="base">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9pPr>
          </a:lstStyle>
          <a:p>
            <a:pPr algn="l"/>
            <a:r>
              <a:rPr lang="en-US" altLang="en-US" kern="0" dirty="0"/>
              <a:t>Click to edit title</a:t>
            </a:r>
            <a:endParaRPr lang="en-GB" altLang="en-US" kern="0" dirty="0"/>
          </a:p>
        </p:txBody>
      </p:sp>
    </p:spTree>
    <p:extLst>
      <p:ext uri="{BB962C8B-B14F-4D97-AF65-F5344CB8AC3E}">
        <p14:creationId xmlns:p14="http://schemas.microsoft.com/office/powerpoint/2010/main" val="1479642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fld id="{D4B3AF0C-3894-4EFE-814C-C97CBD346D99}" type="slidenum">
              <a:rPr lang="en-GB" altLang="en-US"/>
              <a:pPr/>
              <a:t>‹#›</a:t>
            </a:fld>
            <a:endParaRPr lang="en-GB" altLang="en-US"/>
          </a:p>
        </p:txBody>
      </p:sp>
      <p:sp>
        <p:nvSpPr>
          <p:cNvPr id="8" name="Rectangle 12"/>
          <p:cNvSpPr>
            <a:spLocks noGrp="1" noChangeArrowheads="1"/>
          </p:cNvSpPr>
          <p:nvPr>
            <p:ph type="title"/>
          </p:nvPr>
        </p:nvSpPr>
        <p:spPr bwMode="auto">
          <a:xfrm>
            <a:off x="457200" y="228182"/>
            <a:ext cx="3478086" cy="313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endParaRPr lang="en-GB" altLang="en-US" dirty="0"/>
          </a:p>
        </p:txBody>
      </p:sp>
      <p:sp>
        <p:nvSpPr>
          <p:cNvPr id="9" name="Text Placeholder 2"/>
          <p:cNvSpPr>
            <a:spLocks noGrp="1"/>
          </p:cNvSpPr>
          <p:nvPr>
            <p:ph type="body" sz="half" idx="1"/>
          </p:nvPr>
        </p:nvSpPr>
        <p:spPr>
          <a:xfrm>
            <a:off x="457200" y="1245882"/>
            <a:ext cx="3992563" cy="4864247"/>
          </a:xfrm>
        </p:spPr>
        <p:txBody>
          <a:bodyPr/>
          <a:lstStyle>
            <a:lvl1pPr>
              <a:buFont typeface="Arial" pitchFamily="34" charse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2"/>
          <p:cNvSpPr>
            <a:spLocks noGrp="1"/>
          </p:cNvSpPr>
          <p:nvPr>
            <p:ph type="body" sz="half" idx="13"/>
          </p:nvPr>
        </p:nvSpPr>
        <p:spPr>
          <a:xfrm>
            <a:off x="4685038" y="1245882"/>
            <a:ext cx="3992563" cy="4864247"/>
          </a:xfrm>
        </p:spPr>
        <p:txBody>
          <a:bodyPr/>
          <a:lstStyle>
            <a:lvl1pPr>
              <a:buFont typeface="Arial" pitchFamily="34" charse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52776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108184"/>
            <a:ext cx="3992563" cy="52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02162" y="1108183"/>
            <a:ext cx="3994150" cy="52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fld id="{791F5459-41DC-43E3-A422-6F4C1EE585BF}" type="slidenum">
              <a:rPr lang="en-GB" altLang="en-US"/>
              <a:pPr/>
              <a:t>‹#›</a:t>
            </a:fld>
            <a:endParaRPr lang="en-GB" altLang="en-US"/>
          </a:p>
        </p:txBody>
      </p:sp>
      <p:sp>
        <p:nvSpPr>
          <p:cNvPr id="8" name="Rectangle 12"/>
          <p:cNvSpPr>
            <a:spLocks noGrp="1" noChangeArrowheads="1"/>
          </p:cNvSpPr>
          <p:nvPr>
            <p:ph type="title"/>
          </p:nvPr>
        </p:nvSpPr>
        <p:spPr bwMode="auto">
          <a:xfrm>
            <a:off x="457200" y="229488"/>
            <a:ext cx="3478086" cy="313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endParaRPr lang="en-GB" altLang="en-US" dirty="0"/>
          </a:p>
        </p:txBody>
      </p:sp>
    </p:spTree>
    <p:extLst>
      <p:ext uri="{BB962C8B-B14F-4D97-AF65-F5344CB8AC3E}">
        <p14:creationId xmlns:p14="http://schemas.microsoft.com/office/powerpoint/2010/main" val="2883325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89276" y="203606"/>
            <a:ext cx="3592790" cy="313645"/>
          </a:xfrm>
        </p:spPr>
        <p:txBody>
          <a:bodyPr/>
          <a:lstStyle/>
          <a:p>
            <a:r>
              <a:rPr lang="en-US" dirty="0"/>
              <a:t>Click to edit title</a:t>
            </a:r>
            <a:endParaRPr lang="en-GB" dirty="0"/>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fld id="{AE62BF43-40EC-412B-9BDD-4AD760A95683}" type="slidenum">
              <a:rPr lang="en-GB" altLang="en-US" smtClean="0"/>
              <a:pPr/>
              <a:t>‹#›</a:t>
            </a:fld>
            <a:endParaRPr lang="en-GB" altLang="en-US"/>
          </a:p>
        </p:txBody>
      </p:sp>
    </p:spTree>
    <p:extLst>
      <p:ext uri="{BB962C8B-B14F-4D97-AF65-F5344CB8AC3E}">
        <p14:creationId xmlns:p14="http://schemas.microsoft.com/office/powerpoint/2010/main" val="2242278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09663"/>
            <a:ext cx="4312775" cy="341400"/>
          </a:xfrm>
        </p:spPr>
        <p:txBody>
          <a:bodyPr/>
          <a:lstStyle/>
          <a:p>
            <a:r>
              <a:rPr lang="en-US" dirty="0"/>
              <a:t>Click to edit title</a:t>
            </a:r>
            <a:endParaRPr lang="en-GB" dirty="0"/>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fld id="{AE62BF43-40EC-412B-9BDD-4AD760A95683}" type="slidenum">
              <a:rPr lang="en-GB" altLang="en-US" smtClean="0"/>
              <a:pPr/>
              <a:t>‹#›</a:t>
            </a:fld>
            <a:endParaRPr lang="en-GB" altLang="en-US"/>
          </a:p>
        </p:txBody>
      </p:sp>
      <p:sp>
        <p:nvSpPr>
          <p:cNvPr id="6" name="Rectangle 5"/>
          <p:cNvSpPr/>
          <p:nvPr/>
        </p:nvSpPr>
        <p:spPr bwMode="auto">
          <a:xfrm>
            <a:off x="0" y="920456"/>
            <a:ext cx="9144000" cy="5589345"/>
          </a:xfrm>
          <a:prstGeom prst="rect">
            <a:avLst/>
          </a:prstGeom>
          <a:solidFill>
            <a:schemeClr val="tx1"/>
          </a:solidFill>
          <a:ln w="9525" cap="flat" cmpd="sng" algn="ctr">
            <a:solidFill>
              <a:schemeClr val="bg1">
                <a:lumMod val="75000"/>
              </a:schemeClr>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40000"/>
              </a:spcBef>
              <a:spcAft>
                <a:spcPct val="0"/>
              </a:spcAft>
              <a:buClr>
                <a:schemeClr val="tx1"/>
              </a:buClr>
              <a:buSzPct val="115000"/>
              <a:buFont typeface="Wingdings" pitchFamily="-84" charset="2"/>
              <a:buNone/>
              <a:tabLst/>
            </a:pPr>
            <a:endParaRPr kumimoji="0" lang="en-GB" sz="1700" b="0" i="0" u="none" strike="noStrike" cap="none" normalizeH="0" baseline="0">
              <a:ln>
                <a:noFill/>
              </a:ln>
              <a:solidFill>
                <a:schemeClr val="tx1"/>
              </a:solidFill>
              <a:effectLst/>
              <a:latin typeface="Arial" pitchFamily="-84" charset="0"/>
              <a:ea typeface="Arial" pitchFamily="-84" charset="0"/>
              <a:cs typeface="Arial" pitchFamily="-84" charset="0"/>
            </a:endParaRPr>
          </a:p>
        </p:txBody>
      </p:sp>
      <p:sp>
        <p:nvSpPr>
          <p:cNvPr id="7" name="Text Placeholder 2"/>
          <p:cNvSpPr>
            <a:spLocks noGrp="1"/>
          </p:cNvSpPr>
          <p:nvPr>
            <p:ph type="body" sz="half" idx="1"/>
          </p:nvPr>
        </p:nvSpPr>
        <p:spPr>
          <a:xfrm>
            <a:off x="457200" y="1191487"/>
            <a:ext cx="3992563" cy="486889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61289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Text, and 2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191487"/>
            <a:ext cx="3992563" cy="48688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quarter" idx="2" hasCustomPrompt="1"/>
          </p:nvPr>
        </p:nvSpPr>
        <p:spPr>
          <a:xfrm>
            <a:off x="4668937" y="1212977"/>
            <a:ext cx="3994150" cy="271020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3" hasCustomPrompt="1"/>
          </p:nvPr>
        </p:nvSpPr>
        <p:spPr>
          <a:xfrm>
            <a:off x="4668937" y="4084785"/>
            <a:ext cx="3994150" cy="197559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Rectangle 2"/>
          <p:cNvSpPr>
            <a:spLocks noGrp="1" noChangeArrowheads="1"/>
          </p:cNvSpPr>
          <p:nvPr>
            <p:ph type="dt" sz="half" idx="10"/>
          </p:nvPr>
        </p:nvSpPr>
        <p:spPr>
          <a:ln/>
        </p:spPr>
        <p:txBody>
          <a:bodyPr/>
          <a:lstStyle>
            <a:lvl1pPr>
              <a:defRPr/>
            </a:lvl1pPr>
          </a:lstStyle>
          <a:p>
            <a:pPr>
              <a:defRPr/>
            </a:pPr>
            <a:endParaRPr lang="en-US"/>
          </a:p>
        </p:txBody>
      </p:sp>
      <p:sp>
        <p:nvSpPr>
          <p:cNvPr id="7" name="Rectangle 3"/>
          <p:cNvSpPr>
            <a:spLocks noGrp="1" noChangeArrowheads="1"/>
          </p:cNvSpPr>
          <p:nvPr>
            <p:ph type="ftr" sz="quarter" idx="11"/>
          </p:nvPr>
        </p:nvSpPr>
        <p:spPr>
          <a:ln/>
        </p:spPr>
        <p:txBody>
          <a:bodyPr/>
          <a:lstStyle>
            <a:lvl1pPr>
              <a:defRPr/>
            </a:lvl1pPr>
          </a:lstStyle>
          <a:p>
            <a:pPr>
              <a:defRPr/>
            </a:pPr>
            <a:endParaRPr lang="en-US"/>
          </a:p>
        </p:txBody>
      </p:sp>
      <p:sp>
        <p:nvSpPr>
          <p:cNvPr id="8" name="Rectangle 4"/>
          <p:cNvSpPr>
            <a:spLocks noGrp="1" noChangeArrowheads="1"/>
          </p:cNvSpPr>
          <p:nvPr>
            <p:ph type="sldNum" sz="quarter" idx="12"/>
          </p:nvPr>
        </p:nvSpPr>
        <p:spPr>
          <a:ln/>
        </p:spPr>
        <p:txBody>
          <a:bodyPr/>
          <a:lstStyle>
            <a:lvl1pPr>
              <a:defRPr/>
            </a:lvl1pPr>
          </a:lstStyle>
          <a:p>
            <a:fld id="{3F683E5C-F415-4E74-A9A8-7466CFD705F2}" type="slidenum">
              <a:rPr lang="en-GB" altLang="en-US"/>
              <a:pPr/>
              <a:t>‹#›</a:t>
            </a:fld>
            <a:endParaRPr lang="en-GB" altLang="en-US"/>
          </a:p>
        </p:txBody>
      </p:sp>
      <p:sp>
        <p:nvSpPr>
          <p:cNvPr id="9" name="Rectangle 12"/>
          <p:cNvSpPr>
            <a:spLocks noGrp="1" noChangeArrowheads="1"/>
          </p:cNvSpPr>
          <p:nvPr>
            <p:ph type="title"/>
          </p:nvPr>
        </p:nvSpPr>
        <p:spPr bwMode="auto">
          <a:xfrm>
            <a:off x="457200" y="237033"/>
            <a:ext cx="3478086" cy="313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endParaRPr lang="en-GB" altLang="en-US" dirty="0"/>
          </a:p>
        </p:txBody>
      </p:sp>
    </p:spTree>
    <p:extLst>
      <p:ext uri="{BB962C8B-B14F-4D97-AF65-F5344CB8AC3E}">
        <p14:creationId xmlns:p14="http://schemas.microsoft.com/office/powerpoint/2010/main" val="219296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5" Type="http://schemas.openxmlformats.org/officeDocument/2006/relationships/image" Target="../media/image4.gif"/><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p:nvSpPr>
        <p:spPr bwMode="auto">
          <a:xfrm>
            <a:off x="0" y="6500813"/>
            <a:ext cx="9144000" cy="357187"/>
          </a:xfrm>
          <a:prstGeom prst="rect">
            <a:avLst/>
          </a:prstGeom>
          <a:solidFill>
            <a:schemeClr val="tx1"/>
          </a:solidFill>
          <a:ln w="9525">
            <a:noFill/>
            <a:miter lim="800000"/>
            <a:headEnd/>
            <a:tailEnd/>
          </a:ln>
        </p:spPr>
        <p:txBody>
          <a:bodyPr wrap="none" anchor="ctr"/>
          <a:lstStyle/>
          <a:p>
            <a:pPr>
              <a:spcBef>
                <a:spcPct val="40000"/>
              </a:spcBef>
              <a:buClr>
                <a:schemeClr val="tx1"/>
              </a:buClr>
              <a:buSzPct val="115000"/>
              <a:buFont typeface="Wingdings" pitchFamily="2" charset="2"/>
              <a:buNone/>
              <a:defRPr/>
            </a:pPr>
            <a:endParaRPr lang="en-US">
              <a:solidFill>
                <a:schemeClr val="bg1"/>
              </a:solidFill>
              <a:ea typeface="ＭＳ Ｐゴシック" charset="-128"/>
            </a:endParaRPr>
          </a:p>
        </p:txBody>
      </p:sp>
      <p:sp>
        <p:nvSpPr>
          <p:cNvPr id="44034" name="Rectangle 2"/>
          <p:cNvSpPr>
            <a:spLocks noGrp="1" noChangeArrowheads="1"/>
          </p:cNvSpPr>
          <p:nvPr>
            <p:ph type="dt" sz="half" idx="2"/>
          </p:nvPr>
        </p:nvSpPr>
        <p:spPr bwMode="auto">
          <a:xfrm>
            <a:off x="457200" y="6597650"/>
            <a:ext cx="985838" cy="2127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spcBef>
                <a:spcPct val="0"/>
              </a:spcBef>
              <a:buClrTx/>
              <a:buSzTx/>
              <a:buFontTx/>
              <a:buNone/>
              <a:defRPr sz="1000">
                <a:solidFill>
                  <a:schemeClr val="bg1"/>
                </a:solidFill>
                <a:latin typeface="Arial" charset="0"/>
                <a:ea typeface="+mn-ea"/>
                <a:cs typeface="Arial" charset="0"/>
              </a:defRPr>
            </a:lvl1pPr>
          </a:lstStyle>
          <a:p>
            <a:pPr>
              <a:defRPr/>
            </a:pPr>
            <a:endParaRPr lang="en-US" dirty="0"/>
          </a:p>
        </p:txBody>
      </p:sp>
      <p:sp>
        <p:nvSpPr>
          <p:cNvPr id="44035" name="Rectangle 3"/>
          <p:cNvSpPr>
            <a:spLocks noGrp="1" noChangeArrowheads="1"/>
          </p:cNvSpPr>
          <p:nvPr>
            <p:ph type="ftr" sz="quarter" idx="3"/>
          </p:nvPr>
        </p:nvSpPr>
        <p:spPr bwMode="auto">
          <a:xfrm>
            <a:off x="4286250" y="6597650"/>
            <a:ext cx="663575" cy="2127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ctr">
              <a:spcBef>
                <a:spcPct val="0"/>
              </a:spcBef>
              <a:buClrTx/>
              <a:buSzTx/>
              <a:buFontTx/>
              <a:buNone/>
              <a:defRPr sz="1000">
                <a:solidFill>
                  <a:schemeClr val="bg1"/>
                </a:solidFill>
                <a:latin typeface="Arial" charset="0"/>
                <a:ea typeface="+mn-ea"/>
                <a:cs typeface="Arial" charset="0"/>
              </a:defRPr>
            </a:lvl1pPr>
          </a:lstStyle>
          <a:p>
            <a:pPr>
              <a:defRPr/>
            </a:pPr>
            <a:endParaRPr lang="en-US" dirty="0"/>
          </a:p>
        </p:txBody>
      </p:sp>
      <p:sp>
        <p:nvSpPr>
          <p:cNvPr id="44036" name="Rectangle 4"/>
          <p:cNvSpPr>
            <a:spLocks noGrp="1" noChangeArrowheads="1"/>
          </p:cNvSpPr>
          <p:nvPr>
            <p:ph type="sldNum" sz="quarter" idx="4"/>
          </p:nvPr>
        </p:nvSpPr>
        <p:spPr bwMode="auto">
          <a:xfrm>
            <a:off x="8470900" y="6597650"/>
            <a:ext cx="250825" cy="2127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000">
                <a:solidFill>
                  <a:schemeClr val="bg1"/>
                </a:solidFill>
                <a:cs typeface="Arial" panose="020B0604020202020204" pitchFamily="34" charset="0"/>
              </a:defRPr>
            </a:lvl1pPr>
          </a:lstStyle>
          <a:p>
            <a:fld id="{AE62BF43-40EC-412B-9BDD-4AD760A95683}" type="slidenum">
              <a:rPr lang="en-GB" altLang="en-US"/>
              <a:pPr/>
              <a:t>‹#›</a:t>
            </a:fld>
            <a:endParaRPr lang="en-GB" altLang="en-US"/>
          </a:p>
        </p:txBody>
      </p:sp>
      <p:sp>
        <p:nvSpPr>
          <p:cNvPr id="3078" name="Rectangle 6"/>
          <p:cNvSpPr>
            <a:spLocks noGrp="1" noChangeArrowheads="1"/>
          </p:cNvSpPr>
          <p:nvPr>
            <p:ph type="body" idx="1"/>
          </p:nvPr>
        </p:nvSpPr>
        <p:spPr bwMode="auto">
          <a:xfrm>
            <a:off x="513561" y="1246965"/>
            <a:ext cx="8139113" cy="4685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dirty="0"/>
          </a:p>
        </p:txBody>
      </p:sp>
      <p:sp>
        <p:nvSpPr>
          <p:cNvPr id="1031" name="Line 8"/>
          <p:cNvSpPr>
            <a:spLocks noChangeShapeType="1"/>
          </p:cNvSpPr>
          <p:nvPr/>
        </p:nvSpPr>
        <p:spPr bwMode="auto">
          <a:xfrm>
            <a:off x="0" y="915414"/>
            <a:ext cx="9144000" cy="0"/>
          </a:xfrm>
          <a:prstGeom prst="line">
            <a:avLst/>
          </a:prstGeom>
          <a:noFill/>
          <a:ln w="3175">
            <a:solidFill>
              <a:srgbClr val="1D155F"/>
            </a:solidFill>
            <a:round/>
            <a:headEnd/>
            <a:tailEnd/>
          </a:ln>
        </p:spPr>
        <p:txBody>
          <a:bodyPr/>
          <a:lstStyle/>
          <a:p>
            <a:pPr>
              <a:defRPr/>
            </a:pPr>
            <a:endParaRPr lang="en-GB">
              <a:ea typeface="ＭＳ Ｐゴシック" charset="-128"/>
            </a:endParaRPr>
          </a:p>
        </p:txBody>
      </p:sp>
      <p:sp>
        <p:nvSpPr>
          <p:cNvPr id="3081" name="Rectangle 12"/>
          <p:cNvSpPr>
            <a:spLocks noGrp="1" noChangeArrowheads="1"/>
          </p:cNvSpPr>
          <p:nvPr>
            <p:ph type="title"/>
          </p:nvPr>
        </p:nvSpPr>
        <p:spPr bwMode="auto">
          <a:xfrm>
            <a:off x="513561" y="221771"/>
            <a:ext cx="3592790" cy="313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dirty="0"/>
              <a:t>Click to edit title</a:t>
            </a:r>
            <a:endParaRPr lang="en-GB" altLang="en-US" dirty="0"/>
          </a:p>
        </p:txBody>
      </p:sp>
      <p:pic>
        <p:nvPicPr>
          <p:cNvPr id="12" name="Picture 11"/>
          <p:cNvPicPr>
            <a:picLocks noChangeAspect="1"/>
          </p:cNvPicPr>
          <p:nvPr/>
        </p:nvPicPr>
        <p:blipFill>
          <a:blip r:embed="rId11" cstate="screen">
            <a:extLst>
              <a:ext uri="{28A0092B-C50C-407E-A947-70E740481C1C}">
                <a14:useLocalDpi xmlns:a14="http://schemas.microsoft.com/office/drawing/2010/main" val="0"/>
              </a:ext>
            </a:extLst>
          </a:blip>
          <a:stretch>
            <a:fillRect/>
          </a:stretch>
        </p:blipFill>
        <p:spPr>
          <a:xfrm>
            <a:off x="8164605" y="96065"/>
            <a:ext cx="749279" cy="749279"/>
          </a:xfrm>
          <a:prstGeom prst="rect">
            <a:avLst/>
          </a:prstGeom>
        </p:spPr>
      </p:pic>
    </p:spTree>
  </p:cSld>
  <p:clrMap bg1="lt1" tx1="dk1" bg2="lt2" tx2="dk2" accent1="accent1" accent2="accent2" accent3="accent3" accent4="accent4" accent5="accent5" accent6="accent6" hlink="hlink" folHlink="folHlink"/>
  <p:sldLayoutIdLst>
    <p:sldLayoutId id="2147483731" r:id="rId1"/>
    <p:sldLayoutId id="2147483724" r:id="rId2"/>
    <p:sldLayoutId id="2147483725" r:id="rId3"/>
    <p:sldLayoutId id="2147483726" r:id="rId4"/>
    <p:sldLayoutId id="2147483727" r:id="rId5"/>
    <p:sldLayoutId id="2147483728" r:id="rId6"/>
    <p:sldLayoutId id="2147483732" r:id="rId7"/>
    <p:sldLayoutId id="2147483738" r:id="rId8"/>
    <p:sldLayoutId id="2147483730" r:id="rId9"/>
  </p:sldLayoutIdLst>
  <p:hf hdr="0" ftr="0" dt="0"/>
  <p:txStyles>
    <p:titleStyle>
      <a:lvl1pPr algn="l" rtl="0" eaLnBrk="1" fontAlgn="base" hangingPunct="1">
        <a:lnSpc>
          <a:spcPct val="90000"/>
        </a:lnSpc>
        <a:spcBef>
          <a:spcPct val="0"/>
        </a:spcBef>
        <a:spcAft>
          <a:spcPct val="0"/>
        </a:spcAft>
        <a:defRPr sz="2400" b="1">
          <a:solidFill>
            <a:schemeClr val="tx1"/>
          </a:solidFill>
          <a:latin typeface="+mj-lt"/>
          <a:ea typeface="ＭＳ Ｐゴシック" charset="0"/>
          <a:cs typeface="ＭＳ Ｐゴシック" charset="0"/>
        </a:defRPr>
      </a:lvl1pPr>
      <a:lvl2pPr algn="l" rtl="0" eaLnBrk="1" fontAlgn="base" hangingPunct="1">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2pPr>
      <a:lvl3pPr algn="l" rtl="0" eaLnBrk="1" fontAlgn="base" hangingPunct="1">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3pPr>
      <a:lvl4pPr algn="l" rtl="0" eaLnBrk="1" fontAlgn="base" hangingPunct="1">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4pPr>
      <a:lvl5pPr algn="l" rtl="0" eaLnBrk="1" fontAlgn="base" hangingPunct="1">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5pPr>
      <a:lvl6pPr marL="457200" algn="l" rtl="0" eaLnBrk="1" fontAlgn="base" hangingPunct="1">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6pPr>
      <a:lvl7pPr marL="914400" algn="l" rtl="0" eaLnBrk="1" fontAlgn="base" hangingPunct="1">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7pPr>
      <a:lvl8pPr marL="1371600" algn="l" rtl="0" eaLnBrk="1" fontAlgn="base" hangingPunct="1">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8pPr>
      <a:lvl9pPr marL="1828800" algn="l" rtl="0" eaLnBrk="1" fontAlgn="base" hangingPunct="1">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9pPr>
    </p:titleStyle>
    <p:bodyStyle>
      <a:lvl1pPr marL="342900" indent="-342900" algn="l" rtl="0" eaLnBrk="1" fontAlgn="base" hangingPunct="1">
        <a:spcBef>
          <a:spcPts val="1000"/>
        </a:spcBef>
        <a:spcAft>
          <a:spcPct val="0"/>
        </a:spcAft>
        <a:defRPr sz="1600">
          <a:solidFill>
            <a:schemeClr val="tx1"/>
          </a:solidFill>
          <a:latin typeface="+mn-lt"/>
          <a:ea typeface="ＭＳ Ｐゴシック" charset="0"/>
          <a:cs typeface="ＭＳ Ｐゴシック" charset="0"/>
        </a:defRPr>
      </a:lvl1pPr>
      <a:lvl2pPr marL="180000" indent="-180000" algn="l" rtl="0" eaLnBrk="1" fontAlgn="base" hangingPunct="1">
        <a:spcBef>
          <a:spcPts val="600"/>
        </a:spcBef>
        <a:spcAft>
          <a:spcPct val="0"/>
        </a:spcAft>
        <a:buChar char="•"/>
        <a:defRPr sz="1600">
          <a:solidFill>
            <a:schemeClr val="tx1"/>
          </a:solidFill>
          <a:latin typeface="+mn-lt"/>
          <a:ea typeface="ＭＳ Ｐゴシック" charset="0"/>
          <a:cs typeface="+mn-cs"/>
        </a:defRPr>
      </a:lvl2pPr>
      <a:lvl3pPr marL="540000" indent="-180000" algn="l" rtl="0" eaLnBrk="1" fontAlgn="base" hangingPunct="1">
        <a:spcBef>
          <a:spcPts val="600"/>
        </a:spcBef>
        <a:spcAft>
          <a:spcPct val="0"/>
        </a:spcAft>
        <a:buFont typeface="Arial" panose="020B0604020202020204" pitchFamily="34" charset="0"/>
        <a:buChar char="◦"/>
        <a:defRPr sz="1600">
          <a:solidFill>
            <a:schemeClr val="tx1"/>
          </a:solidFill>
          <a:latin typeface="+mn-lt"/>
          <a:ea typeface="ＭＳ Ｐゴシック" charset="0"/>
          <a:cs typeface="+mn-cs"/>
        </a:defRPr>
      </a:lvl3pPr>
      <a:lvl4pPr marL="900000" indent="-180000" algn="l" rtl="0" eaLnBrk="1" fontAlgn="base" hangingPunct="1">
        <a:spcBef>
          <a:spcPts val="600"/>
        </a:spcBef>
        <a:spcAft>
          <a:spcPct val="0"/>
        </a:spcAft>
        <a:buFont typeface="Arial" panose="020B0604020202020204" pitchFamily="34" charset="0"/>
        <a:buChar char="–"/>
        <a:defRPr sz="1600">
          <a:solidFill>
            <a:schemeClr val="tx1"/>
          </a:solidFill>
          <a:latin typeface="+mn-lt"/>
          <a:ea typeface="ＭＳ Ｐゴシック" charset="0"/>
          <a:cs typeface="+mn-cs"/>
        </a:defRPr>
      </a:lvl4pPr>
      <a:lvl5pPr marL="1260000" indent="-180000" algn="l" rtl="0" eaLnBrk="1" fontAlgn="base" hangingPunct="1">
        <a:spcBef>
          <a:spcPts val="600"/>
        </a:spcBef>
        <a:spcAft>
          <a:spcPct val="0"/>
        </a:spcAft>
        <a:buFont typeface="Arial" panose="020B0604020202020204" pitchFamily="34" charset="0"/>
        <a:buChar char="–"/>
        <a:defRPr sz="1600">
          <a:solidFill>
            <a:schemeClr val="tx1"/>
          </a:solidFill>
          <a:latin typeface="+mn-lt"/>
          <a:ea typeface="ＭＳ Ｐゴシック" charset="0"/>
          <a:cs typeface="+mn-cs"/>
        </a:defRPr>
      </a:lvl5pPr>
      <a:lvl6pPr marL="1450975" indent="-182563" algn="l" rtl="0" eaLnBrk="1" fontAlgn="base" hangingPunct="1">
        <a:lnSpc>
          <a:spcPct val="95000"/>
        </a:lnSpc>
        <a:spcBef>
          <a:spcPct val="40000"/>
        </a:spcBef>
        <a:spcAft>
          <a:spcPct val="0"/>
        </a:spcAft>
        <a:buChar char="»"/>
        <a:defRPr sz="1900">
          <a:solidFill>
            <a:schemeClr val="tx1"/>
          </a:solidFill>
          <a:latin typeface="+mn-lt"/>
          <a:ea typeface="+mn-ea"/>
          <a:cs typeface="+mn-cs"/>
        </a:defRPr>
      </a:lvl6pPr>
      <a:lvl7pPr marL="1908175" indent="-182563" algn="l" rtl="0" eaLnBrk="1" fontAlgn="base" hangingPunct="1">
        <a:lnSpc>
          <a:spcPct val="95000"/>
        </a:lnSpc>
        <a:spcBef>
          <a:spcPct val="40000"/>
        </a:spcBef>
        <a:spcAft>
          <a:spcPct val="0"/>
        </a:spcAft>
        <a:buChar char="»"/>
        <a:defRPr sz="1900">
          <a:solidFill>
            <a:schemeClr val="tx1"/>
          </a:solidFill>
          <a:latin typeface="+mn-lt"/>
          <a:ea typeface="+mn-ea"/>
          <a:cs typeface="+mn-cs"/>
        </a:defRPr>
      </a:lvl7pPr>
      <a:lvl8pPr marL="2365375" indent="-182563" algn="l" rtl="0" eaLnBrk="1" fontAlgn="base" hangingPunct="1">
        <a:lnSpc>
          <a:spcPct val="95000"/>
        </a:lnSpc>
        <a:spcBef>
          <a:spcPct val="40000"/>
        </a:spcBef>
        <a:spcAft>
          <a:spcPct val="0"/>
        </a:spcAft>
        <a:buChar char="»"/>
        <a:defRPr sz="1900">
          <a:solidFill>
            <a:schemeClr val="tx1"/>
          </a:solidFill>
          <a:latin typeface="+mn-lt"/>
          <a:ea typeface="+mn-ea"/>
          <a:cs typeface="+mn-cs"/>
        </a:defRPr>
      </a:lvl8pPr>
      <a:lvl9pPr marL="2822575" indent="-182563" algn="l" rtl="0" eaLnBrk="1" fontAlgn="base" hangingPunct="1">
        <a:lnSpc>
          <a:spcPct val="95000"/>
        </a:lnSpc>
        <a:spcBef>
          <a:spcPct val="40000"/>
        </a:spcBef>
        <a:spcAft>
          <a:spcPct val="0"/>
        </a:spcAft>
        <a:buChar char="»"/>
        <a:defRPr sz="19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Line 8"/>
          <p:cNvSpPr>
            <a:spLocks noChangeShapeType="1"/>
          </p:cNvSpPr>
          <p:nvPr/>
        </p:nvSpPr>
        <p:spPr bwMode="auto">
          <a:xfrm>
            <a:off x="0" y="1244600"/>
            <a:ext cx="9144000" cy="0"/>
          </a:xfrm>
          <a:prstGeom prst="line">
            <a:avLst/>
          </a:prstGeom>
          <a:noFill/>
          <a:ln w="3175">
            <a:solidFill>
              <a:srgbClr val="1D155F"/>
            </a:solidFill>
            <a:round/>
            <a:headEnd/>
            <a:tailEnd/>
          </a:ln>
        </p:spPr>
        <p:txBody>
          <a:bodyPr/>
          <a:lstStyle/>
          <a:p>
            <a:pPr>
              <a:defRPr/>
            </a:pPr>
            <a:endParaRPr lang="en-GB">
              <a:ea typeface="ＭＳ Ｐゴシック" charset="-128"/>
            </a:endParaRPr>
          </a:p>
        </p:txBody>
      </p:sp>
      <p:sp>
        <p:nvSpPr>
          <p:cNvPr id="9" name="Rectangle 7"/>
          <p:cNvSpPr>
            <a:spLocks noChangeArrowheads="1"/>
          </p:cNvSpPr>
          <p:nvPr/>
        </p:nvSpPr>
        <p:spPr bwMode="auto">
          <a:xfrm>
            <a:off x="0" y="6500813"/>
            <a:ext cx="9144000" cy="357187"/>
          </a:xfrm>
          <a:prstGeom prst="rect">
            <a:avLst/>
          </a:prstGeom>
          <a:solidFill>
            <a:schemeClr val="tx1"/>
          </a:solidFill>
          <a:ln w="9525">
            <a:noFill/>
            <a:miter lim="800000"/>
            <a:headEnd/>
            <a:tailEnd/>
          </a:ln>
        </p:spPr>
        <p:txBody>
          <a:bodyPr wrap="none" anchor="ctr"/>
          <a:lstStyle/>
          <a:p>
            <a:pPr>
              <a:spcBef>
                <a:spcPct val="40000"/>
              </a:spcBef>
              <a:buClr>
                <a:schemeClr val="tx1"/>
              </a:buClr>
              <a:buSzPct val="115000"/>
              <a:buFont typeface="Wingdings" pitchFamily="2" charset="2"/>
              <a:buNone/>
              <a:defRPr/>
            </a:pPr>
            <a:endParaRPr lang="en-US">
              <a:solidFill>
                <a:schemeClr val="bg1"/>
              </a:solidFill>
              <a:ea typeface="ＭＳ Ｐゴシック" charset="-128"/>
            </a:endParaRPr>
          </a:p>
        </p:txBody>
      </p:sp>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9110" y="78959"/>
            <a:ext cx="2718605" cy="799723"/>
          </a:xfrm>
          <a:prstGeom prst="rect">
            <a:avLst/>
          </a:prstGeom>
        </p:spPr>
      </p:pic>
    </p:spTree>
    <p:extLst>
      <p:ext uri="{BB962C8B-B14F-4D97-AF65-F5344CB8AC3E}">
        <p14:creationId xmlns:p14="http://schemas.microsoft.com/office/powerpoint/2010/main" val="151334477"/>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tags" Target="../tags/tag3.xml"/><Relationship Id="rId7"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chart" Target="../charts/chart8.xml"/><Relationship Id="rId2" Type="http://schemas.openxmlformats.org/officeDocument/2006/relationships/slideLayout" Target="../slideLayouts/slideLayout7.xml"/><Relationship Id="rId1" Type="http://schemas.openxmlformats.org/officeDocument/2006/relationships/tags" Target="../tags/tag7.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0465DC2-45F8-4762-B9CD-E38291FDF6B7}" type="slidenum">
              <a:rPr lang="en-GB" altLang="en-US" smtClean="0"/>
              <a:pPr/>
              <a:t>1</a:t>
            </a:fld>
            <a:endParaRPr lang="en-GB" altLang="en-US"/>
          </a:p>
        </p:txBody>
      </p:sp>
      <p:sp>
        <p:nvSpPr>
          <p:cNvPr id="3" name="Title 1"/>
          <p:cNvSpPr txBox="1">
            <a:spLocks/>
          </p:cNvSpPr>
          <p:nvPr/>
        </p:nvSpPr>
        <p:spPr>
          <a:xfrm>
            <a:off x="0" y="1087858"/>
            <a:ext cx="9144000" cy="2387600"/>
          </a:xfrm>
          <a:prstGeom prst="rect">
            <a:avLst/>
          </a:prstGeom>
        </p:spPr>
        <p:txBody>
          <a:bodyPr anchor="ctr"/>
          <a:lstStyle>
            <a:lvl1pPr algn="l" rtl="0" eaLnBrk="1" fontAlgn="base" hangingPunct="1">
              <a:lnSpc>
                <a:spcPct val="90000"/>
              </a:lnSpc>
              <a:spcBef>
                <a:spcPct val="0"/>
              </a:spcBef>
              <a:spcAft>
                <a:spcPct val="0"/>
              </a:spcAft>
              <a:defRPr sz="2400" b="1">
                <a:solidFill>
                  <a:schemeClr val="tx1"/>
                </a:solidFill>
                <a:latin typeface="+mj-lt"/>
                <a:ea typeface="ＭＳ Ｐゴシック" charset="0"/>
                <a:cs typeface="ＭＳ Ｐゴシック" charset="0"/>
              </a:defRPr>
            </a:lvl1pPr>
            <a:lvl2pPr algn="l" rtl="0" eaLnBrk="1" fontAlgn="base" hangingPunct="1">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2pPr>
            <a:lvl3pPr algn="l" rtl="0" eaLnBrk="1" fontAlgn="base" hangingPunct="1">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3pPr>
            <a:lvl4pPr algn="l" rtl="0" eaLnBrk="1" fontAlgn="base" hangingPunct="1">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4pPr>
            <a:lvl5pPr algn="l" rtl="0" eaLnBrk="1" fontAlgn="base" hangingPunct="1">
              <a:lnSpc>
                <a:spcPct val="90000"/>
              </a:lnSpc>
              <a:spcBef>
                <a:spcPct val="0"/>
              </a:spcBef>
              <a:spcAft>
                <a:spcPct val="0"/>
              </a:spcAft>
              <a:defRPr sz="2900" b="1">
                <a:solidFill>
                  <a:srgbClr val="151A65"/>
                </a:solidFill>
                <a:latin typeface="Arial" pitchFamily="-84" charset="0"/>
                <a:ea typeface="ＭＳ Ｐゴシック" charset="0"/>
                <a:cs typeface="ＭＳ Ｐゴシック" charset="0"/>
              </a:defRPr>
            </a:lvl5pPr>
            <a:lvl6pPr marL="457200" algn="l" rtl="0" eaLnBrk="1" fontAlgn="base" hangingPunct="1">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6pPr>
            <a:lvl7pPr marL="914400" algn="l" rtl="0" eaLnBrk="1" fontAlgn="base" hangingPunct="1">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7pPr>
            <a:lvl8pPr marL="1371600" algn="l" rtl="0" eaLnBrk="1" fontAlgn="base" hangingPunct="1">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8pPr>
            <a:lvl9pPr marL="1828800" algn="l" rtl="0" eaLnBrk="1" fontAlgn="base" hangingPunct="1">
              <a:lnSpc>
                <a:spcPct val="90000"/>
              </a:lnSpc>
              <a:spcBef>
                <a:spcPct val="0"/>
              </a:spcBef>
              <a:spcAft>
                <a:spcPct val="0"/>
              </a:spcAft>
              <a:defRPr sz="2900" b="1">
                <a:solidFill>
                  <a:schemeClr val="tx1"/>
                </a:solidFill>
                <a:latin typeface="Arial" pitchFamily="-84" charset="0"/>
                <a:ea typeface="Arial" pitchFamily="-84" charset="0"/>
                <a:cs typeface="Arial" pitchFamily="-84" charset="0"/>
              </a:defRPr>
            </a:lvl9pPr>
          </a:lstStyle>
          <a:p>
            <a:pPr algn="ctr"/>
            <a:r>
              <a:rPr lang="en-GB" sz="4000" kern="0" dirty="0"/>
              <a:t>Gender Pay Gap Report</a:t>
            </a:r>
          </a:p>
        </p:txBody>
      </p:sp>
      <p:sp>
        <p:nvSpPr>
          <p:cNvPr id="4" name="Subtitle 2"/>
          <p:cNvSpPr txBox="1">
            <a:spLocks/>
          </p:cNvSpPr>
          <p:nvPr/>
        </p:nvSpPr>
        <p:spPr>
          <a:xfrm>
            <a:off x="0" y="3610665"/>
            <a:ext cx="9144000" cy="1655762"/>
          </a:xfrm>
          <a:prstGeom prst="rect">
            <a:avLst/>
          </a:prstGeom>
        </p:spPr>
        <p:txBody>
          <a:bodyPr anchor="ctr"/>
          <a:lstStyle>
            <a:lvl1pPr marL="342900" indent="-342900" algn="l" rtl="0" eaLnBrk="1" fontAlgn="base" hangingPunct="1">
              <a:spcBef>
                <a:spcPts val="1000"/>
              </a:spcBef>
              <a:spcAft>
                <a:spcPct val="0"/>
              </a:spcAft>
              <a:defRPr sz="1600">
                <a:solidFill>
                  <a:schemeClr val="tx1"/>
                </a:solidFill>
                <a:latin typeface="+mn-lt"/>
                <a:ea typeface="ＭＳ Ｐゴシック" charset="0"/>
                <a:cs typeface="ＭＳ Ｐゴシック" charset="0"/>
              </a:defRPr>
            </a:lvl1pPr>
            <a:lvl2pPr marL="180000" indent="-180000" algn="l" rtl="0" eaLnBrk="1" fontAlgn="base" hangingPunct="1">
              <a:spcBef>
                <a:spcPts val="600"/>
              </a:spcBef>
              <a:spcAft>
                <a:spcPct val="0"/>
              </a:spcAft>
              <a:buChar char="•"/>
              <a:defRPr sz="1600">
                <a:solidFill>
                  <a:schemeClr val="tx1"/>
                </a:solidFill>
                <a:latin typeface="+mn-lt"/>
                <a:ea typeface="ＭＳ Ｐゴシック" charset="0"/>
                <a:cs typeface="+mn-cs"/>
              </a:defRPr>
            </a:lvl2pPr>
            <a:lvl3pPr marL="540000" indent="-180000" algn="l" rtl="0" eaLnBrk="1" fontAlgn="base" hangingPunct="1">
              <a:spcBef>
                <a:spcPts val="600"/>
              </a:spcBef>
              <a:spcAft>
                <a:spcPct val="0"/>
              </a:spcAft>
              <a:buFont typeface="Arial" panose="020B0604020202020204" pitchFamily="34" charset="0"/>
              <a:buChar char="◦"/>
              <a:defRPr sz="1600">
                <a:solidFill>
                  <a:schemeClr val="tx1"/>
                </a:solidFill>
                <a:latin typeface="+mn-lt"/>
                <a:ea typeface="ＭＳ Ｐゴシック" charset="0"/>
                <a:cs typeface="+mn-cs"/>
              </a:defRPr>
            </a:lvl3pPr>
            <a:lvl4pPr marL="900000" indent="-180000" algn="l" rtl="0" eaLnBrk="1" fontAlgn="base" hangingPunct="1">
              <a:spcBef>
                <a:spcPts val="600"/>
              </a:spcBef>
              <a:spcAft>
                <a:spcPct val="0"/>
              </a:spcAft>
              <a:buFont typeface="Arial" panose="020B0604020202020204" pitchFamily="34" charset="0"/>
              <a:buChar char="–"/>
              <a:defRPr sz="1600">
                <a:solidFill>
                  <a:schemeClr val="tx1"/>
                </a:solidFill>
                <a:latin typeface="+mn-lt"/>
                <a:ea typeface="ＭＳ Ｐゴシック" charset="0"/>
                <a:cs typeface="+mn-cs"/>
              </a:defRPr>
            </a:lvl4pPr>
            <a:lvl5pPr marL="1260000" indent="-180000" algn="l" rtl="0" eaLnBrk="1" fontAlgn="base" hangingPunct="1">
              <a:spcBef>
                <a:spcPts val="600"/>
              </a:spcBef>
              <a:spcAft>
                <a:spcPct val="0"/>
              </a:spcAft>
              <a:buFont typeface="Arial" panose="020B0604020202020204" pitchFamily="34" charset="0"/>
              <a:buChar char="–"/>
              <a:defRPr sz="1600">
                <a:solidFill>
                  <a:schemeClr val="tx1"/>
                </a:solidFill>
                <a:latin typeface="+mn-lt"/>
                <a:ea typeface="ＭＳ Ｐゴシック" charset="0"/>
                <a:cs typeface="+mn-cs"/>
              </a:defRPr>
            </a:lvl5pPr>
            <a:lvl6pPr marL="1450975" indent="-182563" algn="l" rtl="0" eaLnBrk="1" fontAlgn="base" hangingPunct="1">
              <a:lnSpc>
                <a:spcPct val="95000"/>
              </a:lnSpc>
              <a:spcBef>
                <a:spcPct val="40000"/>
              </a:spcBef>
              <a:spcAft>
                <a:spcPct val="0"/>
              </a:spcAft>
              <a:buChar char="»"/>
              <a:defRPr sz="1900">
                <a:solidFill>
                  <a:schemeClr val="tx1"/>
                </a:solidFill>
                <a:latin typeface="+mn-lt"/>
                <a:ea typeface="+mn-ea"/>
                <a:cs typeface="+mn-cs"/>
              </a:defRPr>
            </a:lvl6pPr>
            <a:lvl7pPr marL="1908175" indent="-182563" algn="l" rtl="0" eaLnBrk="1" fontAlgn="base" hangingPunct="1">
              <a:lnSpc>
                <a:spcPct val="95000"/>
              </a:lnSpc>
              <a:spcBef>
                <a:spcPct val="40000"/>
              </a:spcBef>
              <a:spcAft>
                <a:spcPct val="0"/>
              </a:spcAft>
              <a:buChar char="»"/>
              <a:defRPr sz="1900">
                <a:solidFill>
                  <a:schemeClr val="tx1"/>
                </a:solidFill>
                <a:latin typeface="+mn-lt"/>
                <a:ea typeface="+mn-ea"/>
                <a:cs typeface="+mn-cs"/>
              </a:defRPr>
            </a:lvl7pPr>
            <a:lvl8pPr marL="2365375" indent="-182563" algn="l" rtl="0" eaLnBrk="1" fontAlgn="base" hangingPunct="1">
              <a:lnSpc>
                <a:spcPct val="95000"/>
              </a:lnSpc>
              <a:spcBef>
                <a:spcPct val="40000"/>
              </a:spcBef>
              <a:spcAft>
                <a:spcPct val="0"/>
              </a:spcAft>
              <a:buChar char="»"/>
              <a:defRPr sz="1900">
                <a:solidFill>
                  <a:schemeClr val="tx1"/>
                </a:solidFill>
                <a:latin typeface="+mn-lt"/>
                <a:ea typeface="+mn-ea"/>
                <a:cs typeface="+mn-cs"/>
              </a:defRPr>
            </a:lvl8pPr>
            <a:lvl9pPr marL="2822575" indent="-182563" algn="l" rtl="0" eaLnBrk="1" fontAlgn="base" hangingPunct="1">
              <a:lnSpc>
                <a:spcPct val="95000"/>
              </a:lnSpc>
              <a:spcBef>
                <a:spcPct val="40000"/>
              </a:spcBef>
              <a:spcAft>
                <a:spcPct val="0"/>
              </a:spcAft>
              <a:buChar char="»"/>
              <a:defRPr sz="1900">
                <a:solidFill>
                  <a:schemeClr val="tx1"/>
                </a:solidFill>
                <a:latin typeface="+mn-lt"/>
                <a:ea typeface="+mn-ea"/>
                <a:cs typeface="+mn-cs"/>
              </a:defRPr>
            </a:lvl9pPr>
          </a:lstStyle>
          <a:p>
            <a:pPr algn="ctr"/>
            <a:r>
              <a:rPr lang="en-GB" sz="2000" kern="0" dirty="0"/>
              <a:t>Practice Plus Group Health and Rehabilitation Services Limited</a:t>
            </a:r>
          </a:p>
          <a:p>
            <a:pPr algn="ctr"/>
            <a:r>
              <a:rPr lang="en-GB" sz="2000" kern="0" dirty="0"/>
              <a:t>2024</a:t>
            </a:r>
          </a:p>
        </p:txBody>
      </p:sp>
    </p:spTree>
    <p:extLst>
      <p:ext uri="{BB962C8B-B14F-4D97-AF65-F5344CB8AC3E}">
        <p14:creationId xmlns:p14="http://schemas.microsoft.com/office/powerpoint/2010/main" val="4045477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810125" y="3355436"/>
            <a:ext cx="3846290" cy="3141440"/>
          </a:xfrm>
          <a:prstGeom prst="rect">
            <a:avLst/>
          </a:prstGeom>
        </p:spPr>
      </p:pic>
      <p:sp>
        <p:nvSpPr>
          <p:cNvPr id="2" name="Content Placeholder 1"/>
          <p:cNvSpPr>
            <a:spLocks noGrp="1"/>
          </p:cNvSpPr>
          <p:nvPr>
            <p:ph idx="1"/>
          </p:nvPr>
        </p:nvSpPr>
        <p:spPr/>
        <p:txBody>
          <a:bodyPr/>
          <a:lstStyle/>
          <a:p>
            <a:pPr marL="90000" indent="0" algn="just">
              <a:spcAft>
                <a:spcPts val="600"/>
              </a:spcAft>
            </a:pPr>
            <a:r>
              <a:rPr lang="en-GB" sz="1100" dirty="0">
                <a:latin typeface="Arial" panose="020B0604020202020204" pitchFamily="34" charset="0"/>
                <a:cs typeface="Arial" panose="020B0604020202020204" pitchFamily="34" charset="0"/>
              </a:rPr>
              <a:t>Our colleagues are passionate about creating an exceptional experience for patients, and we are dedicated to delivering the highest standards of quality and safety. We cannot do this without a workforce that is diverse and inclusive. </a:t>
            </a:r>
          </a:p>
          <a:p>
            <a:pPr marL="90000" indent="0" algn="just">
              <a:spcAft>
                <a:spcPts val="600"/>
              </a:spcAft>
            </a:pPr>
            <a:r>
              <a:rPr lang="en-GB" sz="1100" dirty="0">
                <a:latin typeface="Arial" panose="020B0604020202020204" pitchFamily="34" charset="0"/>
                <a:ea typeface="Calibri"/>
                <a:cs typeface="Arial" panose="020B0604020202020204" pitchFamily="34" charset="0"/>
              </a:rPr>
              <a:t>The gender pay gap shows the difference between the average (mean or median) earnings of men and women. The mean is the average and the median is the middle number when hourly rates are placed in order from lowest to highest; both calculations are expressed as a percentage of male earnings.</a:t>
            </a:r>
          </a:p>
          <a:p>
            <a:pPr marL="90000" indent="0" algn="just">
              <a:spcAft>
                <a:spcPts val="200"/>
              </a:spcAft>
            </a:pPr>
            <a:r>
              <a:rPr lang="en-GB" sz="1100" dirty="0">
                <a:latin typeface="Arial" panose="020B0604020202020204" pitchFamily="34" charset="0"/>
                <a:ea typeface="Calibri"/>
                <a:cs typeface="Arial" panose="020B0604020202020204" pitchFamily="34" charset="0"/>
              </a:rPr>
              <a:t>Equal pay is not the same as the gender pay gap; it deals with pay discrimination and the differences in pay when members of the opposite sex are paid differently but yet they carry out the same work, similar work or work of equal value.  We are committed to supporting equality through fair pay and we strive to ensure that men and women are paid equally for doing equal work.</a:t>
            </a:r>
          </a:p>
          <a:p>
            <a:endParaRPr lang="en-GB" dirty="0"/>
          </a:p>
        </p:txBody>
      </p:sp>
      <p:sp>
        <p:nvSpPr>
          <p:cNvPr id="3" name="Slide Number Placeholder 2"/>
          <p:cNvSpPr>
            <a:spLocks noGrp="1"/>
          </p:cNvSpPr>
          <p:nvPr>
            <p:ph type="sldNum" sz="quarter" idx="12"/>
          </p:nvPr>
        </p:nvSpPr>
        <p:spPr/>
        <p:txBody>
          <a:bodyPr/>
          <a:lstStyle/>
          <a:p>
            <a:fld id="{7D4488AD-14F9-4C81-82C2-0D022B4BD713}" type="slidenum">
              <a:rPr lang="en-GB" altLang="en-US" smtClean="0"/>
              <a:pPr/>
              <a:t>2</a:t>
            </a:fld>
            <a:endParaRPr lang="en-GB" altLang="en-US"/>
          </a:p>
        </p:txBody>
      </p:sp>
      <p:sp>
        <p:nvSpPr>
          <p:cNvPr id="4" name="Title 3"/>
          <p:cNvSpPr>
            <a:spLocks noGrp="1"/>
          </p:cNvSpPr>
          <p:nvPr>
            <p:ph type="title"/>
          </p:nvPr>
        </p:nvSpPr>
        <p:spPr/>
        <p:txBody>
          <a:bodyPr/>
          <a:lstStyle/>
          <a:p>
            <a:r>
              <a:rPr lang="en-GB" dirty="0"/>
              <a:t>Gender Pay Gap Report</a:t>
            </a:r>
          </a:p>
        </p:txBody>
      </p:sp>
      <p:sp>
        <p:nvSpPr>
          <p:cNvPr id="5" name="Title 3">
            <a:extLst>
              <a:ext uri="{FF2B5EF4-FFF2-40B4-BE49-F238E27FC236}">
                <a16:creationId xmlns:a16="http://schemas.microsoft.com/office/drawing/2014/main" id="{8A2E9B25-9C2B-8042-A816-6901D94E06C8}"/>
              </a:ext>
            </a:extLst>
          </p:cNvPr>
          <p:cNvSpPr txBox="1"/>
          <p:nvPr>
            <p:custDataLst>
              <p:tags r:id="rId1"/>
            </p:custDataLst>
          </p:nvPr>
        </p:nvSpPr>
        <p:spPr>
          <a:xfrm>
            <a:off x="4810125" y="3103146"/>
            <a:ext cx="4024778" cy="338554"/>
          </a:xfrm>
          <a:prstGeom prst="rect">
            <a:avLst/>
          </a:prstGeom>
          <a:noFill/>
        </p:spPr>
        <p:txBody>
          <a:bodyPr vert="horz" wrap="square" lIns="91440" tIns="45720" rIns="91440" bIns="45720" rtlCol="0" anchor="ctr">
            <a:spAutoFit/>
          </a:bodyPr>
          <a:lstStyle>
            <a:defPPr>
              <a:defRPr kern="1200" smtId="4294967295"/>
            </a:defPPr>
            <a:lvl1pPr algn="ctr" defTabSz="914400" rtl="0" eaLnBrk="1" latinLnBrk="0" hangingPunct="1">
              <a:spcBef>
                <a:spcPct val="0"/>
              </a:spcBef>
              <a:buNone/>
              <a:defRPr sz="4400" kern="1200">
                <a:solidFill>
                  <a:schemeClr val="tx1"/>
                </a:solidFill>
                <a:latin typeface="+mj-lt"/>
                <a:ea typeface="+mj-ea"/>
                <a:cs typeface="+mj-cs"/>
              </a:defRPr>
            </a:lvl1pPr>
          </a:lstStyle>
          <a:p>
            <a:r>
              <a:rPr lang="en-GB" sz="1600" b="1" dirty="0">
                <a:latin typeface="Arial" panose="020B0604020202020204" pitchFamily="34" charset="0"/>
                <a:cs typeface="Arial" panose="020B0604020202020204" pitchFamily="34" charset="0"/>
              </a:rPr>
              <a:t>PROPORTION RECEIVING A BONUS</a:t>
            </a:r>
          </a:p>
        </p:txBody>
      </p:sp>
      <p:sp>
        <p:nvSpPr>
          <p:cNvPr id="9" name="TextBox 8">
            <a:extLst>
              <a:ext uri="{FF2B5EF4-FFF2-40B4-BE49-F238E27FC236}">
                <a16:creationId xmlns:a16="http://schemas.microsoft.com/office/drawing/2014/main" id="{16929A05-BC67-3C4C-B407-7E4BA0170624}"/>
              </a:ext>
            </a:extLst>
          </p:cNvPr>
          <p:cNvSpPr txBox="1"/>
          <p:nvPr>
            <p:custDataLst>
              <p:tags r:id="rId2"/>
            </p:custDataLst>
          </p:nvPr>
        </p:nvSpPr>
        <p:spPr>
          <a:xfrm>
            <a:off x="5475401" y="4488760"/>
            <a:ext cx="821772" cy="353943"/>
          </a:xfrm>
          <a:prstGeom prst="rect">
            <a:avLst/>
          </a:prstGeom>
          <a:noFill/>
        </p:spPr>
        <p:txBody>
          <a:bodyPr wrap="square" rtlCol="0">
            <a:spAutoFit/>
          </a:bodyPr>
          <a:lstStyle>
            <a:defPPr>
              <a:defRPr kern="1200" smtId="4294967295"/>
            </a:defPPr>
          </a:lstStyle>
          <a:p>
            <a:pPr algn="ctr"/>
            <a:r>
              <a:rPr lang="en-GB" b="1" dirty="0">
                <a:solidFill>
                  <a:schemeClr val="accent6">
                    <a:lumMod val="40000"/>
                    <a:lumOff val="60000"/>
                  </a:schemeClr>
                </a:solidFill>
              </a:rPr>
              <a:t>3.9%</a:t>
            </a:r>
          </a:p>
        </p:txBody>
      </p:sp>
      <p:sp>
        <p:nvSpPr>
          <p:cNvPr id="10" name="TextBox 9">
            <a:extLst>
              <a:ext uri="{FF2B5EF4-FFF2-40B4-BE49-F238E27FC236}">
                <a16:creationId xmlns:a16="http://schemas.microsoft.com/office/drawing/2014/main" id="{579D8165-7EDD-4249-8214-5613086B50C1}"/>
              </a:ext>
            </a:extLst>
          </p:cNvPr>
          <p:cNvSpPr txBox="1"/>
          <p:nvPr>
            <p:custDataLst>
              <p:tags r:id="rId3"/>
            </p:custDataLst>
          </p:nvPr>
        </p:nvSpPr>
        <p:spPr>
          <a:xfrm>
            <a:off x="7304201" y="4488760"/>
            <a:ext cx="792088" cy="353943"/>
          </a:xfrm>
          <a:prstGeom prst="rect">
            <a:avLst/>
          </a:prstGeom>
          <a:noFill/>
        </p:spPr>
        <p:txBody>
          <a:bodyPr wrap="square" rtlCol="0">
            <a:spAutoFit/>
          </a:bodyPr>
          <a:lstStyle>
            <a:defPPr>
              <a:defRPr kern="1200" smtId="4294967295"/>
            </a:defPPr>
          </a:lstStyle>
          <a:p>
            <a:pPr algn="ctr"/>
            <a:r>
              <a:rPr lang="en-GB" b="1" dirty="0">
                <a:solidFill>
                  <a:schemeClr val="accent6">
                    <a:lumMod val="40000"/>
                    <a:lumOff val="60000"/>
                  </a:schemeClr>
                </a:solidFill>
              </a:rPr>
              <a:t>4.8%</a:t>
            </a:r>
          </a:p>
        </p:txBody>
      </p:sp>
      <p:sp>
        <p:nvSpPr>
          <p:cNvPr id="18" name="Title 3">
            <a:extLst>
              <a:ext uri="{FF2B5EF4-FFF2-40B4-BE49-F238E27FC236}">
                <a16:creationId xmlns:a16="http://schemas.microsoft.com/office/drawing/2014/main" id="{8A2E9B25-9C2B-8042-A816-6901D94E06C8}"/>
              </a:ext>
            </a:extLst>
          </p:cNvPr>
          <p:cNvSpPr txBox="1"/>
          <p:nvPr>
            <p:custDataLst>
              <p:tags r:id="rId4"/>
            </p:custDataLst>
          </p:nvPr>
        </p:nvSpPr>
        <p:spPr>
          <a:xfrm>
            <a:off x="770083" y="3103146"/>
            <a:ext cx="4024778" cy="338554"/>
          </a:xfrm>
          <a:prstGeom prst="rect">
            <a:avLst/>
          </a:prstGeom>
          <a:noFill/>
        </p:spPr>
        <p:txBody>
          <a:bodyPr vert="horz" wrap="square" lIns="91440" tIns="45720" rIns="91440" bIns="45720" rtlCol="0" anchor="ctr">
            <a:spAutoFit/>
          </a:bodyPr>
          <a:lstStyle>
            <a:defPPr>
              <a:defRPr kern="1200" smtId="4294967295"/>
            </a:defPPr>
            <a:lvl1pPr algn="ctr" defTabSz="914400" rtl="0" eaLnBrk="1" latinLnBrk="0" hangingPunct="1">
              <a:spcBef>
                <a:spcPct val="0"/>
              </a:spcBef>
              <a:buNone/>
              <a:defRPr sz="4400" kern="1200">
                <a:solidFill>
                  <a:schemeClr val="tx1"/>
                </a:solidFill>
                <a:latin typeface="+mj-lt"/>
                <a:ea typeface="+mj-ea"/>
                <a:cs typeface="+mj-cs"/>
              </a:defRPr>
            </a:lvl1pPr>
          </a:lstStyle>
          <a:p>
            <a:r>
              <a:rPr lang="en-GB" sz="1600" b="1" dirty="0">
                <a:latin typeface="Arial" panose="020B0604020202020204" pitchFamily="34" charset="0"/>
                <a:cs typeface="Arial" panose="020B0604020202020204" pitchFamily="34" charset="0"/>
              </a:rPr>
              <a:t>PROPORTION OF WORKFORCE</a:t>
            </a:r>
          </a:p>
        </p:txBody>
      </p:sp>
      <p:pic>
        <p:nvPicPr>
          <p:cNvPr id="19" name="Picture 1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15328" y="3355436"/>
            <a:ext cx="3846290" cy="3141440"/>
          </a:xfrm>
          <a:prstGeom prst="rect">
            <a:avLst/>
          </a:prstGeom>
        </p:spPr>
      </p:pic>
      <p:sp>
        <p:nvSpPr>
          <p:cNvPr id="21" name="TextBox 20">
            <a:extLst>
              <a:ext uri="{FF2B5EF4-FFF2-40B4-BE49-F238E27FC236}">
                <a16:creationId xmlns:a16="http://schemas.microsoft.com/office/drawing/2014/main" id="{16929A05-BC67-3C4C-B407-7E4BA0170624}"/>
              </a:ext>
            </a:extLst>
          </p:cNvPr>
          <p:cNvSpPr txBox="1"/>
          <p:nvPr>
            <p:custDataLst>
              <p:tags r:id="rId5"/>
            </p:custDataLst>
          </p:nvPr>
        </p:nvSpPr>
        <p:spPr>
          <a:xfrm>
            <a:off x="1431823" y="4488760"/>
            <a:ext cx="821772" cy="353943"/>
          </a:xfrm>
          <a:prstGeom prst="rect">
            <a:avLst/>
          </a:prstGeom>
          <a:noFill/>
        </p:spPr>
        <p:txBody>
          <a:bodyPr wrap="square" rtlCol="0">
            <a:spAutoFit/>
          </a:bodyPr>
          <a:lstStyle>
            <a:defPPr>
              <a:defRPr kern="1200" smtId="4294967295"/>
            </a:defPPr>
          </a:lstStyle>
          <a:p>
            <a:pPr algn="ctr"/>
            <a:r>
              <a:rPr lang="en-GB" b="1" dirty="0">
                <a:solidFill>
                  <a:schemeClr val="accent6">
                    <a:lumMod val="40000"/>
                    <a:lumOff val="60000"/>
                  </a:schemeClr>
                </a:solidFill>
              </a:rPr>
              <a:t>81%</a:t>
            </a:r>
          </a:p>
        </p:txBody>
      </p:sp>
      <p:sp>
        <p:nvSpPr>
          <p:cNvPr id="22" name="TextBox 21">
            <a:extLst>
              <a:ext uri="{FF2B5EF4-FFF2-40B4-BE49-F238E27FC236}">
                <a16:creationId xmlns:a16="http://schemas.microsoft.com/office/drawing/2014/main" id="{16929A05-BC67-3C4C-B407-7E4BA0170624}"/>
              </a:ext>
            </a:extLst>
          </p:cNvPr>
          <p:cNvSpPr txBox="1"/>
          <p:nvPr>
            <p:custDataLst>
              <p:tags r:id="rId6"/>
            </p:custDataLst>
          </p:nvPr>
        </p:nvSpPr>
        <p:spPr>
          <a:xfrm>
            <a:off x="3260623" y="4488760"/>
            <a:ext cx="821772" cy="353943"/>
          </a:xfrm>
          <a:prstGeom prst="rect">
            <a:avLst/>
          </a:prstGeom>
          <a:noFill/>
        </p:spPr>
        <p:txBody>
          <a:bodyPr wrap="square" rtlCol="0">
            <a:spAutoFit/>
          </a:bodyPr>
          <a:lstStyle>
            <a:defPPr>
              <a:defRPr kern="1200" smtId="4294967295"/>
            </a:defPPr>
          </a:lstStyle>
          <a:p>
            <a:pPr algn="ctr"/>
            <a:r>
              <a:rPr lang="en-GB" b="1" dirty="0">
                <a:solidFill>
                  <a:schemeClr val="accent6">
                    <a:lumMod val="40000"/>
                    <a:lumOff val="60000"/>
                  </a:schemeClr>
                </a:solidFill>
              </a:rPr>
              <a:t>19%</a:t>
            </a:r>
          </a:p>
        </p:txBody>
      </p:sp>
    </p:spTree>
    <p:extLst>
      <p:ext uri="{BB962C8B-B14F-4D97-AF65-F5344CB8AC3E}">
        <p14:creationId xmlns:p14="http://schemas.microsoft.com/office/powerpoint/2010/main" val="1081219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D4488AD-14F9-4C81-82C2-0D022B4BD713}" type="slidenum">
              <a:rPr lang="en-GB" altLang="en-US" smtClean="0"/>
              <a:pPr/>
              <a:t>3</a:t>
            </a:fld>
            <a:endParaRPr lang="en-GB" altLang="en-US"/>
          </a:p>
        </p:txBody>
      </p:sp>
      <p:sp>
        <p:nvSpPr>
          <p:cNvPr id="4" name="Title 3"/>
          <p:cNvSpPr>
            <a:spLocks noGrp="1"/>
          </p:cNvSpPr>
          <p:nvPr>
            <p:ph type="title"/>
          </p:nvPr>
        </p:nvSpPr>
        <p:spPr/>
        <p:txBody>
          <a:bodyPr/>
          <a:lstStyle/>
          <a:p>
            <a:r>
              <a:rPr lang="en-GB" dirty="0"/>
              <a:t>Gender Pay Gap Report</a:t>
            </a:r>
          </a:p>
        </p:txBody>
      </p:sp>
      <p:graphicFrame>
        <p:nvGraphicFramePr>
          <p:cNvPr id="5" name="Content Placeholder 30"/>
          <p:cNvGraphicFramePr>
            <a:graphicFrameLocks noGrp="1"/>
          </p:cNvGraphicFramePr>
          <p:nvPr>
            <p:ph idx="1"/>
            <p:extLst>
              <p:ext uri="{D42A27DB-BD31-4B8C-83A1-F6EECF244321}">
                <p14:modId xmlns:p14="http://schemas.microsoft.com/office/powerpoint/2010/main" val="3039411497"/>
              </p:ext>
            </p:extLst>
          </p:nvPr>
        </p:nvGraphicFramePr>
        <p:xfrm>
          <a:off x="457198" y="1094741"/>
          <a:ext cx="4094703" cy="249921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30"/>
          <p:cNvGraphicFramePr>
            <a:graphicFrameLocks/>
          </p:cNvGraphicFramePr>
          <p:nvPr>
            <p:extLst>
              <p:ext uri="{D42A27DB-BD31-4B8C-83A1-F6EECF244321}">
                <p14:modId xmlns:p14="http://schemas.microsoft.com/office/powerpoint/2010/main" val="735339058"/>
              </p:ext>
            </p:extLst>
          </p:nvPr>
        </p:nvGraphicFramePr>
        <p:xfrm>
          <a:off x="4899802" y="1100234"/>
          <a:ext cx="4123966" cy="27645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537634373"/>
              </p:ext>
            </p:extLst>
          </p:nvPr>
        </p:nvGraphicFramePr>
        <p:xfrm>
          <a:off x="457198" y="4135565"/>
          <a:ext cx="8566570" cy="534360"/>
        </p:xfrm>
        <a:graphic>
          <a:graphicData uri="http://schemas.openxmlformats.org/drawingml/2006/table">
            <a:tbl>
              <a:tblPr>
                <a:tableStyleId>{21E4AEA4-8DFA-4A89-87EB-49C32662AFE0}</a:tableStyleId>
              </a:tblPr>
              <a:tblGrid>
                <a:gridCol w="5066668">
                  <a:extLst>
                    <a:ext uri="{9D8B030D-6E8A-4147-A177-3AD203B41FA5}">
                      <a16:colId xmlns:a16="http://schemas.microsoft.com/office/drawing/2014/main" val="20000"/>
                    </a:ext>
                  </a:extLst>
                </a:gridCol>
                <a:gridCol w="40244">
                  <a:extLst>
                    <a:ext uri="{9D8B030D-6E8A-4147-A177-3AD203B41FA5}">
                      <a16:colId xmlns:a16="http://schemas.microsoft.com/office/drawing/2014/main" val="20001"/>
                    </a:ext>
                  </a:extLst>
                </a:gridCol>
                <a:gridCol w="1076746">
                  <a:extLst>
                    <a:ext uri="{9D8B030D-6E8A-4147-A177-3AD203B41FA5}">
                      <a16:colId xmlns:a16="http://schemas.microsoft.com/office/drawing/2014/main" val="20002"/>
                    </a:ext>
                  </a:extLst>
                </a:gridCol>
                <a:gridCol w="908485">
                  <a:extLst>
                    <a:ext uri="{9D8B030D-6E8A-4147-A177-3AD203B41FA5}">
                      <a16:colId xmlns:a16="http://schemas.microsoft.com/office/drawing/2014/main" val="20003"/>
                    </a:ext>
                  </a:extLst>
                </a:gridCol>
                <a:gridCol w="908485">
                  <a:extLst>
                    <a:ext uri="{9D8B030D-6E8A-4147-A177-3AD203B41FA5}">
                      <a16:colId xmlns:a16="http://schemas.microsoft.com/office/drawing/2014/main" val="20004"/>
                    </a:ext>
                  </a:extLst>
                </a:gridCol>
                <a:gridCol w="565942">
                  <a:extLst>
                    <a:ext uri="{9D8B030D-6E8A-4147-A177-3AD203B41FA5}">
                      <a16:colId xmlns:a16="http://schemas.microsoft.com/office/drawing/2014/main" val="20005"/>
                    </a:ext>
                  </a:extLst>
                </a:gridCol>
              </a:tblGrid>
              <a:tr h="178120">
                <a:tc>
                  <a:txBody>
                    <a:bodyPr/>
                    <a:lstStyle/>
                    <a:p>
                      <a:pPr algn="ctr" fontAlgn="b"/>
                      <a:r>
                        <a:rPr lang="en-GB" sz="1000" u="none" strike="noStrike" dirty="0">
                          <a:effectLst/>
                        </a:rPr>
                        <a:t>Type</a:t>
                      </a:r>
                      <a:endParaRPr lang="en-GB" sz="1000" b="0" i="0" u="none" strike="noStrike" dirty="0">
                        <a:solidFill>
                          <a:srgbClr val="000000"/>
                        </a:solidFill>
                        <a:effectLst/>
                        <a:latin typeface="Calibri" panose="020F0502020204030204" pitchFamily="34" charset="0"/>
                      </a:endParaRPr>
                    </a:p>
                  </a:txBody>
                  <a:tcPr marL="7422" marR="7422" marT="7422" marB="0" anchor="b"/>
                </a:tc>
                <a:tc>
                  <a:txBody>
                    <a:bodyPr/>
                    <a:lstStyle/>
                    <a:p>
                      <a:pPr algn="l" fontAlgn="b"/>
                      <a:r>
                        <a:rPr lang="en-GB" sz="1000" u="none" strike="noStrike">
                          <a:effectLst/>
                        </a:rPr>
                        <a:t> </a:t>
                      </a:r>
                      <a:endParaRPr lang="en-GB" sz="1000" b="0" i="0" u="none" strike="noStrike">
                        <a:solidFill>
                          <a:srgbClr val="000000"/>
                        </a:solidFill>
                        <a:effectLst/>
                        <a:latin typeface="Calibri" panose="020F0502020204030204" pitchFamily="34" charset="0"/>
                      </a:endParaRPr>
                    </a:p>
                  </a:txBody>
                  <a:tcPr marL="7422" marR="7422" marT="7422" marB="0" anchor="b"/>
                </a:tc>
                <a:tc>
                  <a:txBody>
                    <a:bodyPr/>
                    <a:lstStyle/>
                    <a:p>
                      <a:pPr algn="r" fontAlgn="b"/>
                      <a:r>
                        <a:rPr lang="en-GB" sz="1000" u="none" strike="noStrike">
                          <a:effectLst/>
                        </a:rPr>
                        <a:t>Non Doctors</a:t>
                      </a:r>
                      <a:endParaRPr lang="en-GB" sz="1000" b="0" i="0" u="none" strike="noStrike">
                        <a:solidFill>
                          <a:srgbClr val="000000"/>
                        </a:solidFill>
                        <a:effectLst/>
                        <a:latin typeface="Calibri" panose="020F0502020204030204" pitchFamily="34" charset="0"/>
                      </a:endParaRPr>
                    </a:p>
                  </a:txBody>
                  <a:tcPr marL="7422" marR="7422" marT="7422" marB="0" anchor="b"/>
                </a:tc>
                <a:tc>
                  <a:txBody>
                    <a:bodyPr/>
                    <a:lstStyle/>
                    <a:p>
                      <a:pPr algn="r" fontAlgn="b"/>
                      <a:r>
                        <a:rPr lang="en-GB" sz="1000" u="none" strike="noStrike">
                          <a:effectLst/>
                        </a:rPr>
                        <a:t>Doctors</a:t>
                      </a:r>
                      <a:endParaRPr lang="en-GB" sz="1000" b="0" i="0" u="none" strike="noStrike">
                        <a:solidFill>
                          <a:srgbClr val="000000"/>
                        </a:solidFill>
                        <a:effectLst/>
                        <a:latin typeface="Calibri" panose="020F0502020204030204" pitchFamily="34" charset="0"/>
                      </a:endParaRPr>
                    </a:p>
                  </a:txBody>
                  <a:tcPr marL="7422" marR="7422" marT="7422" marB="0" anchor="b"/>
                </a:tc>
                <a:tc>
                  <a:txBody>
                    <a:bodyPr/>
                    <a:lstStyle/>
                    <a:p>
                      <a:pPr algn="r" fontAlgn="b"/>
                      <a:r>
                        <a:rPr lang="en-GB" sz="1000" u="none" strike="noStrike">
                          <a:effectLst/>
                        </a:rPr>
                        <a:t>Combined</a:t>
                      </a:r>
                      <a:endParaRPr lang="en-GB" sz="1000" b="0" i="0" u="none" strike="noStrike">
                        <a:solidFill>
                          <a:srgbClr val="000000"/>
                        </a:solidFill>
                        <a:effectLst/>
                        <a:latin typeface="Calibri" panose="020F0502020204030204" pitchFamily="34" charset="0"/>
                      </a:endParaRPr>
                    </a:p>
                  </a:txBody>
                  <a:tcPr marL="7422" marR="7422" marT="7422" marB="0" anchor="b"/>
                </a:tc>
                <a:tc>
                  <a:txBody>
                    <a:bodyPr/>
                    <a:lstStyle/>
                    <a:p>
                      <a:pPr algn="l" fontAlgn="b"/>
                      <a:r>
                        <a:rPr lang="en-GB" sz="1000" u="none" strike="noStrike">
                          <a:effectLst/>
                        </a:rPr>
                        <a:t> </a:t>
                      </a:r>
                      <a:endParaRPr lang="en-GB" sz="1000" b="0" i="0" u="none" strike="noStrike">
                        <a:solidFill>
                          <a:srgbClr val="000000"/>
                        </a:solidFill>
                        <a:effectLst/>
                        <a:latin typeface="Calibri" panose="020F0502020204030204" pitchFamily="34" charset="0"/>
                      </a:endParaRPr>
                    </a:p>
                  </a:txBody>
                  <a:tcPr marL="7422" marR="7422" marT="7422" marB="0" anchor="b"/>
                </a:tc>
                <a:extLst>
                  <a:ext uri="{0D108BD9-81ED-4DB2-BD59-A6C34878D82A}">
                    <a16:rowId xmlns:a16="http://schemas.microsoft.com/office/drawing/2014/main" val="10000"/>
                  </a:ext>
                </a:extLst>
              </a:tr>
              <a:tr h="178120">
                <a:tc>
                  <a:txBody>
                    <a:bodyPr/>
                    <a:lstStyle/>
                    <a:p>
                      <a:pPr algn="l" fontAlgn="b"/>
                      <a:r>
                        <a:rPr lang="en-GB" sz="1000" u="none" strike="noStrike" dirty="0">
                          <a:effectLst/>
                        </a:rPr>
                        <a:t>Mean gender pay gap</a:t>
                      </a:r>
                      <a:endParaRPr lang="en-GB" sz="1000" b="0" i="0" u="none" strike="noStrike" dirty="0">
                        <a:solidFill>
                          <a:srgbClr val="000000"/>
                        </a:solidFill>
                        <a:effectLst/>
                        <a:latin typeface="Calibri" panose="020F0502020204030204" pitchFamily="34" charset="0"/>
                      </a:endParaRPr>
                    </a:p>
                  </a:txBody>
                  <a:tcPr marL="7422" marR="7422" marT="7422" marB="0" anchor="b"/>
                </a:tc>
                <a:tc>
                  <a:txBody>
                    <a:bodyPr/>
                    <a:lstStyle/>
                    <a:p>
                      <a:pPr algn="l" fontAlgn="b"/>
                      <a:r>
                        <a:rPr lang="en-GB" sz="1000" u="none" strike="noStrike">
                          <a:effectLst/>
                        </a:rPr>
                        <a:t> </a:t>
                      </a:r>
                      <a:endParaRPr lang="en-GB" sz="1000" b="0" i="0" u="none" strike="noStrike">
                        <a:solidFill>
                          <a:srgbClr val="000000"/>
                        </a:solidFill>
                        <a:effectLst/>
                        <a:latin typeface="Calibri" panose="020F0502020204030204" pitchFamily="34" charset="0"/>
                      </a:endParaRPr>
                    </a:p>
                  </a:txBody>
                  <a:tcPr marL="7422" marR="7422" marT="7422" marB="0" anchor="b"/>
                </a:tc>
                <a:tc>
                  <a:txBody>
                    <a:bodyPr/>
                    <a:lstStyle/>
                    <a:p>
                      <a:pPr algn="r" fontAlgn="b"/>
                      <a:r>
                        <a:rPr lang="en-GB" sz="1000" b="0" i="0" u="none" strike="noStrike" dirty="0">
                          <a:solidFill>
                            <a:srgbClr val="000000"/>
                          </a:solidFill>
                          <a:effectLst/>
                          <a:latin typeface="Calibri" panose="020F0502020204030204" pitchFamily="34" charset="0"/>
                        </a:rPr>
                        <a:t>14.5%</a:t>
                      </a:r>
                    </a:p>
                  </a:txBody>
                  <a:tcPr marL="7422" marR="7422" marT="7422" marB="0" anchor="b"/>
                </a:tc>
                <a:tc>
                  <a:txBody>
                    <a:bodyPr/>
                    <a:lstStyle/>
                    <a:p>
                      <a:pPr algn="r" fontAlgn="b"/>
                      <a:r>
                        <a:rPr lang="en-GB" sz="1000" b="0" i="0" u="none" strike="noStrike" dirty="0">
                          <a:solidFill>
                            <a:srgbClr val="000000"/>
                          </a:solidFill>
                          <a:effectLst/>
                          <a:latin typeface="Calibri" panose="020F0502020204030204" pitchFamily="34" charset="0"/>
                        </a:rPr>
                        <a:t>1.1%</a:t>
                      </a:r>
                    </a:p>
                  </a:txBody>
                  <a:tcPr marL="7422" marR="7422" marT="7422" marB="0" anchor="b"/>
                </a:tc>
                <a:tc>
                  <a:txBody>
                    <a:bodyPr/>
                    <a:lstStyle/>
                    <a:p>
                      <a:pPr algn="r" fontAlgn="b"/>
                      <a:r>
                        <a:rPr lang="en-GB" sz="1000" b="0" i="0" u="none" strike="noStrike" dirty="0">
                          <a:solidFill>
                            <a:srgbClr val="000000"/>
                          </a:solidFill>
                          <a:effectLst/>
                          <a:latin typeface="Calibri" panose="020F0502020204030204" pitchFamily="34" charset="0"/>
                        </a:rPr>
                        <a:t>24.8%</a:t>
                      </a:r>
                    </a:p>
                  </a:txBody>
                  <a:tcPr marL="7422" marR="7422" marT="7422" marB="0" anchor="b"/>
                </a:tc>
                <a:tc>
                  <a:txBody>
                    <a:bodyPr/>
                    <a:lstStyle/>
                    <a:p>
                      <a:pPr algn="l" fontAlgn="b"/>
                      <a:r>
                        <a:rPr lang="en-GB" sz="1000" u="none" strike="noStrike">
                          <a:effectLst/>
                        </a:rPr>
                        <a:t> </a:t>
                      </a:r>
                      <a:endParaRPr lang="en-GB" sz="1000" b="0" i="0" u="none" strike="noStrike">
                        <a:solidFill>
                          <a:srgbClr val="000000"/>
                        </a:solidFill>
                        <a:effectLst/>
                        <a:latin typeface="Calibri" panose="020F0502020204030204" pitchFamily="34" charset="0"/>
                      </a:endParaRPr>
                    </a:p>
                  </a:txBody>
                  <a:tcPr marL="7422" marR="7422" marT="7422" marB="0" anchor="b"/>
                </a:tc>
                <a:extLst>
                  <a:ext uri="{0D108BD9-81ED-4DB2-BD59-A6C34878D82A}">
                    <a16:rowId xmlns:a16="http://schemas.microsoft.com/office/drawing/2014/main" val="10001"/>
                  </a:ext>
                </a:extLst>
              </a:tr>
              <a:tr h="178120">
                <a:tc>
                  <a:txBody>
                    <a:bodyPr/>
                    <a:lstStyle/>
                    <a:p>
                      <a:pPr algn="l" fontAlgn="b"/>
                      <a:r>
                        <a:rPr lang="en-GB" sz="1000" u="none" strike="noStrike" dirty="0">
                          <a:effectLst/>
                        </a:rPr>
                        <a:t>Median gender pay gap</a:t>
                      </a:r>
                      <a:endParaRPr lang="en-GB" sz="1000" b="0" i="0" u="none" strike="noStrike" dirty="0">
                        <a:solidFill>
                          <a:srgbClr val="000000"/>
                        </a:solidFill>
                        <a:effectLst/>
                        <a:latin typeface="Calibri" panose="020F0502020204030204" pitchFamily="34" charset="0"/>
                      </a:endParaRPr>
                    </a:p>
                  </a:txBody>
                  <a:tcPr marL="7422" marR="7422" marT="7422" marB="0" anchor="b"/>
                </a:tc>
                <a:tc>
                  <a:txBody>
                    <a:bodyPr/>
                    <a:lstStyle/>
                    <a:p>
                      <a:pPr algn="l" fontAlgn="b"/>
                      <a:r>
                        <a:rPr lang="en-GB" sz="1000" u="none" strike="noStrike">
                          <a:effectLst/>
                        </a:rPr>
                        <a:t> </a:t>
                      </a:r>
                      <a:endParaRPr lang="en-GB" sz="1000" b="0" i="0" u="none" strike="noStrike">
                        <a:solidFill>
                          <a:srgbClr val="000000"/>
                        </a:solidFill>
                        <a:effectLst/>
                        <a:latin typeface="Calibri" panose="020F0502020204030204" pitchFamily="34" charset="0"/>
                      </a:endParaRPr>
                    </a:p>
                  </a:txBody>
                  <a:tcPr marL="7422" marR="7422" marT="7422" marB="0" anchor="b"/>
                </a:tc>
                <a:tc>
                  <a:txBody>
                    <a:bodyPr/>
                    <a:lstStyle/>
                    <a:p>
                      <a:pPr algn="r" fontAlgn="b"/>
                      <a:r>
                        <a:rPr lang="en-GB" sz="1000" b="0" i="0" u="none" strike="noStrike" dirty="0">
                          <a:solidFill>
                            <a:srgbClr val="000000"/>
                          </a:solidFill>
                          <a:effectLst/>
                          <a:latin typeface="Calibri" panose="020F0502020204030204" pitchFamily="34" charset="0"/>
                        </a:rPr>
                        <a:t>14.6%</a:t>
                      </a:r>
                    </a:p>
                  </a:txBody>
                  <a:tcPr marL="7422" marR="7422" marT="7422" marB="0" anchor="b"/>
                </a:tc>
                <a:tc>
                  <a:txBody>
                    <a:bodyPr/>
                    <a:lstStyle/>
                    <a:p>
                      <a:pPr algn="r" fontAlgn="b"/>
                      <a:r>
                        <a:rPr lang="en-GB" sz="1000" b="0" i="0" u="none" strike="noStrike" dirty="0">
                          <a:solidFill>
                            <a:srgbClr val="000000"/>
                          </a:solidFill>
                          <a:effectLst/>
                          <a:latin typeface="Calibri" panose="020F0502020204030204" pitchFamily="34" charset="0"/>
                        </a:rPr>
                        <a:t>4%</a:t>
                      </a:r>
                    </a:p>
                  </a:txBody>
                  <a:tcPr marL="7422" marR="7422" marT="7422" marB="0" anchor="b"/>
                </a:tc>
                <a:tc>
                  <a:txBody>
                    <a:bodyPr/>
                    <a:lstStyle/>
                    <a:p>
                      <a:pPr algn="r" fontAlgn="b"/>
                      <a:r>
                        <a:rPr lang="en-GB" sz="1000" b="0" i="0" u="none" strike="noStrike" dirty="0">
                          <a:solidFill>
                            <a:srgbClr val="000000"/>
                          </a:solidFill>
                          <a:effectLst/>
                          <a:latin typeface="Calibri" panose="020F0502020204030204" pitchFamily="34" charset="0"/>
                        </a:rPr>
                        <a:t>16.8%</a:t>
                      </a:r>
                    </a:p>
                  </a:txBody>
                  <a:tcPr marL="7422" marR="7422" marT="7422" marB="0" anchor="b"/>
                </a:tc>
                <a:tc>
                  <a:txBody>
                    <a:bodyPr/>
                    <a:lstStyle/>
                    <a:p>
                      <a:pPr algn="l" fontAlgn="b"/>
                      <a:r>
                        <a:rPr lang="en-GB" sz="1000" u="none" strike="noStrike" dirty="0">
                          <a:effectLst/>
                        </a:rPr>
                        <a:t> </a:t>
                      </a:r>
                      <a:endParaRPr lang="en-GB" sz="1000" b="0" i="0" u="none" strike="noStrike" dirty="0">
                        <a:solidFill>
                          <a:srgbClr val="000000"/>
                        </a:solidFill>
                        <a:effectLst/>
                        <a:latin typeface="Calibri" panose="020F0502020204030204" pitchFamily="34" charset="0"/>
                      </a:endParaRPr>
                    </a:p>
                  </a:txBody>
                  <a:tcPr marL="7422" marR="7422" marT="7422" marB="0" anchor="b"/>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194598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D4488AD-14F9-4C81-82C2-0D022B4BD713}" type="slidenum">
              <a:rPr lang="en-GB" altLang="en-US" smtClean="0"/>
              <a:pPr/>
              <a:t>4</a:t>
            </a:fld>
            <a:endParaRPr lang="en-GB" altLang="en-US"/>
          </a:p>
        </p:txBody>
      </p:sp>
      <p:sp>
        <p:nvSpPr>
          <p:cNvPr id="6" name="Title 3"/>
          <p:cNvSpPr>
            <a:spLocks noGrp="1"/>
          </p:cNvSpPr>
          <p:nvPr>
            <p:ph type="title"/>
          </p:nvPr>
        </p:nvSpPr>
        <p:spPr/>
        <p:txBody>
          <a:bodyPr/>
          <a:lstStyle/>
          <a:p>
            <a:r>
              <a:rPr lang="en-GB" dirty="0"/>
              <a:t>Gender Pay Gap Report</a:t>
            </a:r>
          </a:p>
        </p:txBody>
      </p:sp>
      <p:graphicFrame>
        <p:nvGraphicFramePr>
          <p:cNvPr id="35" name="Content Placeholder 30"/>
          <p:cNvGraphicFramePr>
            <a:graphicFrameLocks/>
          </p:cNvGraphicFramePr>
          <p:nvPr>
            <p:extLst>
              <p:ext uri="{D42A27DB-BD31-4B8C-83A1-F6EECF244321}">
                <p14:modId xmlns:p14="http://schemas.microsoft.com/office/powerpoint/2010/main" val="1603387732"/>
              </p:ext>
            </p:extLst>
          </p:nvPr>
        </p:nvGraphicFramePr>
        <p:xfrm>
          <a:off x="457199" y="1077483"/>
          <a:ext cx="4300538" cy="275823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6" name="Content Placeholder 30"/>
          <p:cNvGraphicFramePr>
            <a:graphicFrameLocks/>
          </p:cNvGraphicFramePr>
          <p:nvPr>
            <p:extLst>
              <p:ext uri="{D42A27DB-BD31-4B8C-83A1-F6EECF244321}">
                <p14:modId xmlns:p14="http://schemas.microsoft.com/office/powerpoint/2010/main" val="1716434987"/>
              </p:ext>
            </p:extLst>
          </p:nvPr>
        </p:nvGraphicFramePr>
        <p:xfrm>
          <a:off x="4757737" y="1077483"/>
          <a:ext cx="4300538" cy="275823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701221136"/>
              </p:ext>
            </p:extLst>
          </p:nvPr>
        </p:nvGraphicFramePr>
        <p:xfrm>
          <a:off x="457201" y="4247522"/>
          <a:ext cx="8032852" cy="534360"/>
        </p:xfrm>
        <a:graphic>
          <a:graphicData uri="http://schemas.openxmlformats.org/drawingml/2006/table">
            <a:tbl>
              <a:tblPr>
                <a:tableStyleId>{21E4AEA4-8DFA-4A89-87EB-49C32662AFE0}</a:tableStyleId>
              </a:tblPr>
              <a:tblGrid>
                <a:gridCol w="5087075">
                  <a:extLst>
                    <a:ext uri="{9D8B030D-6E8A-4147-A177-3AD203B41FA5}">
                      <a16:colId xmlns:a16="http://schemas.microsoft.com/office/drawing/2014/main" val="20000"/>
                    </a:ext>
                  </a:extLst>
                </a:gridCol>
                <a:gridCol w="209345">
                  <a:extLst>
                    <a:ext uri="{9D8B030D-6E8A-4147-A177-3AD203B41FA5}">
                      <a16:colId xmlns:a16="http://schemas.microsoft.com/office/drawing/2014/main" val="20005"/>
                    </a:ext>
                  </a:extLst>
                </a:gridCol>
                <a:gridCol w="912144">
                  <a:extLst>
                    <a:ext uri="{9D8B030D-6E8A-4147-A177-3AD203B41FA5}">
                      <a16:colId xmlns:a16="http://schemas.microsoft.com/office/drawing/2014/main" val="20006"/>
                    </a:ext>
                  </a:extLst>
                </a:gridCol>
                <a:gridCol w="912144">
                  <a:extLst>
                    <a:ext uri="{9D8B030D-6E8A-4147-A177-3AD203B41FA5}">
                      <a16:colId xmlns:a16="http://schemas.microsoft.com/office/drawing/2014/main" val="20007"/>
                    </a:ext>
                  </a:extLst>
                </a:gridCol>
                <a:gridCol w="912144">
                  <a:extLst>
                    <a:ext uri="{9D8B030D-6E8A-4147-A177-3AD203B41FA5}">
                      <a16:colId xmlns:a16="http://schemas.microsoft.com/office/drawing/2014/main" val="20008"/>
                    </a:ext>
                  </a:extLst>
                </a:gridCol>
              </a:tblGrid>
              <a:tr h="178120">
                <a:tc>
                  <a:txBody>
                    <a:bodyPr/>
                    <a:lstStyle/>
                    <a:p>
                      <a:pPr algn="ctr" fontAlgn="b"/>
                      <a:r>
                        <a:rPr lang="en-GB" sz="1000" u="none" strike="noStrike" dirty="0">
                          <a:effectLst/>
                        </a:rPr>
                        <a:t>Type</a:t>
                      </a:r>
                      <a:endParaRPr lang="en-GB" sz="1000" b="0" i="0" u="none" strike="noStrike" dirty="0">
                        <a:solidFill>
                          <a:srgbClr val="000000"/>
                        </a:solidFill>
                        <a:effectLst/>
                        <a:latin typeface="Calibri" panose="020F0502020204030204" pitchFamily="34" charset="0"/>
                      </a:endParaRPr>
                    </a:p>
                  </a:txBody>
                  <a:tcPr marL="7422" marR="7422" marT="7422" marB="0" anchor="b"/>
                </a:tc>
                <a:tc>
                  <a:txBody>
                    <a:bodyPr/>
                    <a:lstStyle/>
                    <a:p>
                      <a:pPr algn="l" fontAlgn="b"/>
                      <a:r>
                        <a:rPr lang="en-GB" sz="1000" u="none" strike="noStrike">
                          <a:effectLst/>
                        </a:rPr>
                        <a:t> </a:t>
                      </a:r>
                      <a:endParaRPr lang="en-GB" sz="1000" b="0" i="0" u="none" strike="noStrike">
                        <a:solidFill>
                          <a:srgbClr val="000000"/>
                        </a:solidFill>
                        <a:effectLst/>
                        <a:latin typeface="Calibri" panose="020F0502020204030204" pitchFamily="34" charset="0"/>
                      </a:endParaRPr>
                    </a:p>
                  </a:txBody>
                  <a:tcPr marL="7422" marR="7422" marT="7422" marB="0" anchor="b"/>
                </a:tc>
                <a:tc>
                  <a:txBody>
                    <a:bodyPr/>
                    <a:lstStyle/>
                    <a:p>
                      <a:pPr algn="r" fontAlgn="b"/>
                      <a:r>
                        <a:rPr lang="en-GB" sz="1000" u="none" strike="noStrike">
                          <a:effectLst/>
                        </a:rPr>
                        <a:t>Non Doctors</a:t>
                      </a:r>
                      <a:endParaRPr lang="en-GB" sz="1000" b="0" i="0" u="none" strike="noStrike">
                        <a:solidFill>
                          <a:srgbClr val="000000"/>
                        </a:solidFill>
                        <a:effectLst/>
                        <a:latin typeface="Calibri" panose="020F0502020204030204" pitchFamily="34" charset="0"/>
                      </a:endParaRPr>
                    </a:p>
                  </a:txBody>
                  <a:tcPr marL="7422" marR="7422" marT="7422" marB="0" anchor="b"/>
                </a:tc>
                <a:tc>
                  <a:txBody>
                    <a:bodyPr/>
                    <a:lstStyle/>
                    <a:p>
                      <a:pPr algn="r" fontAlgn="b"/>
                      <a:r>
                        <a:rPr lang="en-GB" sz="1000" u="none" strike="noStrike">
                          <a:effectLst/>
                        </a:rPr>
                        <a:t>Doctors</a:t>
                      </a:r>
                      <a:endParaRPr lang="en-GB" sz="1000" b="0" i="0" u="none" strike="noStrike">
                        <a:solidFill>
                          <a:srgbClr val="000000"/>
                        </a:solidFill>
                        <a:effectLst/>
                        <a:latin typeface="Calibri" panose="020F0502020204030204" pitchFamily="34" charset="0"/>
                      </a:endParaRPr>
                    </a:p>
                  </a:txBody>
                  <a:tcPr marL="7422" marR="7422" marT="7422" marB="0" anchor="b"/>
                </a:tc>
                <a:tc>
                  <a:txBody>
                    <a:bodyPr/>
                    <a:lstStyle/>
                    <a:p>
                      <a:pPr algn="r" fontAlgn="b"/>
                      <a:r>
                        <a:rPr lang="en-GB" sz="1000" u="none" strike="noStrike">
                          <a:effectLst/>
                        </a:rPr>
                        <a:t>Combined</a:t>
                      </a:r>
                      <a:endParaRPr lang="en-GB" sz="1000" b="0" i="0" u="none" strike="noStrike">
                        <a:solidFill>
                          <a:srgbClr val="000000"/>
                        </a:solidFill>
                        <a:effectLst/>
                        <a:latin typeface="Calibri" panose="020F0502020204030204" pitchFamily="34" charset="0"/>
                      </a:endParaRPr>
                    </a:p>
                  </a:txBody>
                  <a:tcPr marL="7422" marR="7422" marT="7422" marB="0" anchor="b"/>
                </a:tc>
                <a:extLst>
                  <a:ext uri="{0D108BD9-81ED-4DB2-BD59-A6C34878D82A}">
                    <a16:rowId xmlns:a16="http://schemas.microsoft.com/office/drawing/2014/main" val="10000"/>
                  </a:ext>
                </a:extLst>
              </a:tr>
              <a:tr h="178120">
                <a:tc>
                  <a:txBody>
                    <a:bodyPr/>
                    <a:lstStyle/>
                    <a:p>
                      <a:pPr algn="l" fontAlgn="b"/>
                      <a:r>
                        <a:rPr lang="en-GB" sz="1000" u="none" strike="noStrike">
                          <a:effectLst/>
                        </a:rPr>
                        <a:t>Mean bonus gender pay gap</a:t>
                      </a:r>
                      <a:endParaRPr lang="en-GB" sz="1000" b="0" i="0" u="none" strike="noStrike">
                        <a:solidFill>
                          <a:srgbClr val="000000"/>
                        </a:solidFill>
                        <a:effectLst/>
                        <a:latin typeface="Calibri" panose="020F0502020204030204" pitchFamily="34" charset="0"/>
                      </a:endParaRPr>
                    </a:p>
                  </a:txBody>
                  <a:tcPr marL="7422" marR="7422" marT="7422" marB="0" anchor="b"/>
                </a:tc>
                <a:tc>
                  <a:txBody>
                    <a:bodyPr/>
                    <a:lstStyle/>
                    <a:p>
                      <a:pPr algn="l" fontAlgn="b"/>
                      <a:r>
                        <a:rPr lang="en-GB" sz="1000" u="none" strike="noStrike">
                          <a:effectLst/>
                        </a:rPr>
                        <a:t> </a:t>
                      </a:r>
                      <a:endParaRPr lang="en-GB" sz="1000" b="0" i="0" u="none" strike="noStrike">
                        <a:solidFill>
                          <a:srgbClr val="000000"/>
                        </a:solidFill>
                        <a:effectLst/>
                        <a:latin typeface="Calibri" panose="020F0502020204030204" pitchFamily="34" charset="0"/>
                      </a:endParaRPr>
                    </a:p>
                  </a:txBody>
                  <a:tcPr marL="7422" marR="7422" marT="7422" marB="0" anchor="b"/>
                </a:tc>
                <a:tc>
                  <a:txBody>
                    <a:bodyPr/>
                    <a:lstStyle/>
                    <a:p>
                      <a:pPr algn="r" fontAlgn="b"/>
                      <a:r>
                        <a:rPr lang="en-GB" sz="1000" b="0" i="0" u="none" strike="noStrike" dirty="0">
                          <a:solidFill>
                            <a:srgbClr val="000000"/>
                          </a:solidFill>
                          <a:effectLst/>
                          <a:latin typeface="Calibri" panose="020F0502020204030204" pitchFamily="34" charset="0"/>
                        </a:rPr>
                        <a:t>52.8%</a:t>
                      </a:r>
                    </a:p>
                  </a:txBody>
                  <a:tcPr marL="7422" marR="7422" marT="7422" marB="0" anchor="b"/>
                </a:tc>
                <a:tc>
                  <a:txBody>
                    <a:bodyPr/>
                    <a:lstStyle/>
                    <a:p>
                      <a:pPr algn="r" fontAlgn="b"/>
                      <a:r>
                        <a:rPr lang="en-GB" sz="1000" u="none" strike="noStrike" dirty="0">
                          <a:effectLst/>
                        </a:rPr>
                        <a:t>-85.2%</a:t>
                      </a:r>
                      <a:endParaRPr lang="en-GB" sz="1000" b="0" i="0" u="none" strike="noStrike" dirty="0">
                        <a:solidFill>
                          <a:srgbClr val="000000"/>
                        </a:solidFill>
                        <a:effectLst/>
                        <a:latin typeface="Calibri" panose="020F0502020204030204" pitchFamily="34" charset="0"/>
                      </a:endParaRPr>
                    </a:p>
                  </a:txBody>
                  <a:tcPr marL="7422" marR="7422" marT="7422" marB="0" anchor="b"/>
                </a:tc>
                <a:tc>
                  <a:txBody>
                    <a:bodyPr/>
                    <a:lstStyle/>
                    <a:p>
                      <a:pPr algn="r" fontAlgn="b"/>
                      <a:r>
                        <a:rPr lang="en-GB" sz="1000" u="none" strike="noStrike" dirty="0">
                          <a:effectLst/>
                        </a:rPr>
                        <a:t>50.7%</a:t>
                      </a:r>
                      <a:endParaRPr lang="en-GB" sz="1000" b="0" i="0" u="none" strike="noStrike" dirty="0">
                        <a:solidFill>
                          <a:srgbClr val="000000"/>
                        </a:solidFill>
                        <a:effectLst/>
                        <a:latin typeface="Calibri" panose="020F0502020204030204" pitchFamily="34" charset="0"/>
                      </a:endParaRPr>
                    </a:p>
                  </a:txBody>
                  <a:tcPr marL="7422" marR="7422" marT="7422" marB="0" anchor="b"/>
                </a:tc>
                <a:extLst>
                  <a:ext uri="{0D108BD9-81ED-4DB2-BD59-A6C34878D82A}">
                    <a16:rowId xmlns:a16="http://schemas.microsoft.com/office/drawing/2014/main" val="10001"/>
                  </a:ext>
                </a:extLst>
              </a:tr>
              <a:tr h="178120">
                <a:tc>
                  <a:txBody>
                    <a:bodyPr/>
                    <a:lstStyle/>
                    <a:p>
                      <a:pPr algn="l" fontAlgn="b"/>
                      <a:r>
                        <a:rPr lang="en-GB" sz="1000" u="none" strike="noStrike" dirty="0">
                          <a:effectLst/>
                        </a:rPr>
                        <a:t>Median bonus gender pay gap</a:t>
                      </a:r>
                      <a:r>
                        <a:rPr lang="en-GB" sz="1100" u="none" strike="noStrike" dirty="0">
                          <a:effectLst/>
                        </a:rPr>
                        <a:t> </a:t>
                      </a:r>
                      <a:endParaRPr lang="en-GB" sz="1100" b="0" i="0" u="none" strike="noStrike" dirty="0">
                        <a:solidFill>
                          <a:srgbClr val="000000"/>
                        </a:solidFill>
                        <a:effectLst/>
                        <a:latin typeface="Calibri" panose="020F0502020204030204" pitchFamily="34" charset="0"/>
                      </a:endParaRPr>
                    </a:p>
                  </a:txBody>
                  <a:tcPr marL="7422" marR="7422" marT="7422" marB="0" anchor="b"/>
                </a:tc>
                <a:tc>
                  <a:txBody>
                    <a:bodyPr/>
                    <a:lstStyle/>
                    <a:p>
                      <a:pPr algn="l" fontAlgn="b"/>
                      <a:r>
                        <a:rPr lang="en-GB" sz="1000" u="none" strike="noStrike" dirty="0">
                          <a:effectLst/>
                        </a:rPr>
                        <a:t> </a:t>
                      </a:r>
                      <a:endParaRPr lang="en-GB" sz="1000" b="0" i="0" u="none" strike="noStrike" dirty="0">
                        <a:solidFill>
                          <a:srgbClr val="000000"/>
                        </a:solidFill>
                        <a:effectLst/>
                        <a:latin typeface="Calibri" panose="020F0502020204030204" pitchFamily="34" charset="0"/>
                      </a:endParaRPr>
                    </a:p>
                  </a:txBody>
                  <a:tcPr marL="7422" marR="7422" marT="7422" marB="0" anchor="b"/>
                </a:tc>
                <a:tc>
                  <a:txBody>
                    <a:bodyPr/>
                    <a:lstStyle/>
                    <a:p>
                      <a:pPr algn="r" fontAlgn="b"/>
                      <a:r>
                        <a:rPr lang="en-GB" sz="1000" u="none" strike="noStrike" dirty="0">
                          <a:effectLst/>
                        </a:rPr>
                        <a:t>22.1%</a:t>
                      </a:r>
                      <a:endParaRPr lang="en-GB" sz="1000" b="0" i="0" u="none" strike="noStrike" dirty="0">
                        <a:solidFill>
                          <a:srgbClr val="000000"/>
                        </a:solidFill>
                        <a:effectLst/>
                        <a:latin typeface="Calibri" panose="020F0502020204030204" pitchFamily="34" charset="0"/>
                      </a:endParaRPr>
                    </a:p>
                  </a:txBody>
                  <a:tcPr marL="7422" marR="7422" marT="7422" marB="0" anchor="b"/>
                </a:tc>
                <a:tc>
                  <a:txBody>
                    <a:bodyPr/>
                    <a:lstStyle/>
                    <a:p>
                      <a:pPr algn="r" fontAlgn="b"/>
                      <a:r>
                        <a:rPr lang="en-GB" sz="1000" u="none" strike="noStrike" dirty="0">
                          <a:effectLst/>
                        </a:rPr>
                        <a:t>-85.2%</a:t>
                      </a:r>
                      <a:endParaRPr lang="en-GB" sz="1000" b="0" i="0" u="none" strike="noStrike" dirty="0">
                        <a:solidFill>
                          <a:srgbClr val="000000"/>
                        </a:solidFill>
                        <a:effectLst/>
                        <a:latin typeface="Calibri" panose="020F0502020204030204" pitchFamily="34" charset="0"/>
                      </a:endParaRPr>
                    </a:p>
                  </a:txBody>
                  <a:tcPr marL="7422" marR="7422" marT="7422" marB="0" anchor="b"/>
                </a:tc>
                <a:tc>
                  <a:txBody>
                    <a:bodyPr/>
                    <a:lstStyle/>
                    <a:p>
                      <a:pPr algn="r" fontAlgn="b"/>
                      <a:r>
                        <a:rPr lang="en-GB" sz="1000" u="none" strike="noStrike" dirty="0">
                          <a:effectLst/>
                        </a:rPr>
                        <a:t>21.9%</a:t>
                      </a:r>
                      <a:endParaRPr lang="en-GB" sz="1000" b="0" i="0" u="none" strike="noStrike" dirty="0">
                        <a:solidFill>
                          <a:srgbClr val="000000"/>
                        </a:solidFill>
                        <a:effectLst/>
                        <a:latin typeface="Calibri" panose="020F0502020204030204" pitchFamily="34" charset="0"/>
                      </a:endParaRPr>
                    </a:p>
                  </a:txBody>
                  <a:tcPr marL="7422" marR="7422" marT="7422" marB="0" anchor="b"/>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906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Gender Pay Gap Report</a:t>
            </a:r>
          </a:p>
        </p:txBody>
      </p:sp>
      <p:sp>
        <p:nvSpPr>
          <p:cNvPr id="3" name="Title 3">
            <a:extLst>
              <a:ext uri="{FF2B5EF4-FFF2-40B4-BE49-F238E27FC236}">
                <a16:creationId xmlns:a16="http://schemas.microsoft.com/office/drawing/2014/main" id="{603D0BB2-71DC-CE4C-AEC4-44EEA6544F4F}"/>
              </a:ext>
            </a:extLst>
          </p:cNvPr>
          <p:cNvSpPr txBox="1"/>
          <p:nvPr>
            <p:custDataLst>
              <p:tags r:id="rId1"/>
            </p:custDataLst>
          </p:nvPr>
        </p:nvSpPr>
        <p:spPr>
          <a:xfrm>
            <a:off x="145852" y="1030288"/>
            <a:ext cx="2647213" cy="253916"/>
          </a:xfrm>
          <a:prstGeom prst="rect">
            <a:avLst/>
          </a:prstGeom>
          <a:noFill/>
        </p:spPr>
        <p:txBody>
          <a:bodyPr vert="horz" wrap="square" lIns="68580" tIns="34290" rIns="68580" bIns="34290" rtlCol="0" anchor="ctr">
            <a:spAutoFit/>
          </a:bodyPr>
          <a:lstStyle>
            <a:defPPr>
              <a:defRPr kern="1200" smtId="4294967295"/>
            </a:defPPr>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200" b="1" dirty="0">
                <a:latin typeface="Arial" panose="020B0604020202020204" pitchFamily="34" charset="0"/>
                <a:cs typeface="Arial" panose="020B0604020202020204" pitchFamily="34" charset="0"/>
              </a:rPr>
              <a:t>PAY QUARTILES</a:t>
            </a:r>
          </a:p>
        </p:txBody>
      </p:sp>
      <p:sp>
        <p:nvSpPr>
          <p:cNvPr id="18" name="Text Box 2"/>
          <p:cNvSpPr txBox="1">
            <a:spLocks noChangeArrowheads="1"/>
          </p:cNvSpPr>
          <p:nvPr/>
        </p:nvSpPr>
        <p:spPr bwMode="auto">
          <a:xfrm>
            <a:off x="145852" y="4204116"/>
            <a:ext cx="8894920" cy="2171284"/>
          </a:xfrm>
          <a:prstGeom prst="rect">
            <a:avLst/>
          </a:prstGeom>
          <a:noFill/>
          <a:ln w="9525">
            <a:solidFill>
              <a:srgbClr val="650260"/>
            </a:solidFill>
            <a:miter lim="800000"/>
            <a:headEnd/>
            <a:tailEnd/>
          </a:ln>
        </p:spPr>
        <p:txBody>
          <a:bodyPr rot="0" vert="horz" wrap="square" lIns="68570" tIns="34285" rIns="68570" bIns="34285" anchor="ctr" anchorCtr="0">
            <a:noAutofit/>
          </a:bodyPr>
          <a:lstStyle/>
          <a:p>
            <a:pPr algn="just">
              <a:lnSpc>
                <a:spcPct val="115000"/>
              </a:lnSpc>
              <a:spcAft>
                <a:spcPts val="450"/>
              </a:spcAft>
            </a:pPr>
            <a:r>
              <a:rPr lang="en-GB" sz="1200" b="1" dirty="0">
                <a:ea typeface="Calibri"/>
                <a:cs typeface="Arial" panose="020B0604020202020204" pitchFamily="34" charset="0"/>
              </a:rPr>
              <a:t>WHAT DO OUR RESULTS SHOW?</a:t>
            </a:r>
            <a:r>
              <a:rPr lang="en-GB" sz="1200" dirty="0">
                <a:solidFill>
                  <a:srgbClr val="1E4C50"/>
                </a:solidFill>
                <a:ea typeface="Calibri"/>
                <a:cs typeface="Arial" panose="020B0604020202020204" pitchFamily="34" charset="0"/>
              </a:rPr>
              <a:t> </a:t>
            </a:r>
          </a:p>
          <a:p>
            <a:pPr algn="just">
              <a:lnSpc>
                <a:spcPct val="115000"/>
              </a:lnSpc>
              <a:spcAft>
                <a:spcPts val="450"/>
              </a:spcAft>
            </a:pPr>
            <a:r>
              <a:rPr lang="en-GB" sz="800" dirty="0">
                <a:solidFill>
                  <a:srgbClr val="1E4C50"/>
                </a:solidFill>
                <a:ea typeface="Calibri"/>
                <a:cs typeface="Arial" panose="020B0604020202020204" pitchFamily="34" charset="0"/>
              </a:rPr>
              <a:t>The mean gender pay gap has reduced by 2.7% since last year with the median remaining almost the same (0.2% increase). The proportion of men and woman has remained very stable with only a slight change in the middle quartiles, overall the proportion of males increased by 1%. The Lower Middle and Upper quartiles have a negative Gender Pay Gap and Median Gender Pay Gap with the largest gap now being in the lower quartile. In previous year there were no medical bonus’s for males, this year there were but the female bonus’s were significantly higher resulting in a significantly negative mean and median gender pay gap for doctors. Overall the proportion of people receiving a bonus has decreased but more so for males the gap between proportion of those receiving a bonus has fallen from 2.1% to 0.9%. However the overall bonus mean and median gender pay gap has risen due to mean amount for male bonus’s being 50% higher than for females. As with previous year the largest proportion of males is in the Upper quartile where high bonus’s are applicable explaining the large bonus gap. </a:t>
            </a:r>
          </a:p>
          <a:p>
            <a:pPr algn="just">
              <a:lnSpc>
                <a:spcPct val="120000"/>
              </a:lnSpc>
              <a:spcAft>
                <a:spcPts val="900"/>
              </a:spcAft>
            </a:pPr>
            <a:r>
              <a:rPr lang="en-GB" sz="1200" b="1" dirty="0">
                <a:ea typeface="Calibri"/>
                <a:cs typeface="Arial" panose="020B0604020202020204" pitchFamily="34" charset="0"/>
              </a:rPr>
              <a:t>CLOSING THE GAP</a:t>
            </a:r>
          </a:p>
          <a:p>
            <a:pPr marL="257137" indent="-257137" algn="just">
              <a:lnSpc>
                <a:spcPct val="115000"/>
              </a:lnSpc>
              <a:buBlip>
                <a:blip r:embed="rId3"/>
              </a:buBlip>
            </a:pPr>
            <a:r>
              <a:rPr lang="en-GB" sz="788" dirty="0">
                <a:ea typeface="Calibri"/>
                <a:cs typeface="Arial" panose="020B0604020202020204" pitchFamily="34" charset="0"/>
              </a:rPr>
              <a:t>We are committed to maintaining a diverse and gender balanced workforce and we will continue to promote and celebrate diversity and inclusion within the business and the wider community.</a:t>
            </a:r>
          </a:p>
          <a:p>
            <a:pPr marL="257137" indent="-257137" algn="just">
              <a:lnSpc>
                <a:spcPct val="115000"/>
              </a:lnSpc>
              <a:buBlip>
                <a:blip r:embed="rId3"/>
              </a:buBlip>
            </a:pPr>
            <a:r>
              <a:rPr lang="en-GB" sz="788" dirty="0">
                <a:ea typeface="Calibri"/>
                <a:cs typeface="Arial" panose="020B0604020202020204" pitchFamily="34" charset="0"/>
              </a:rPr>
              <a:t>We will continue to support women in the business through the offering of women in leadership programmes.</a:t>
            </a:r>
          </a:p>
          <a:p>
            <a:pPr marL="257137" indent="-257137" algn="just">
              <a:lnSpc>
                <a:spcPct val="115000"/>
              </a:lnSpc>
              <a:buBlip>
                <a:blip r:embed="rId3"/>
              </a:buBlip>
            </a:pPr>
            <a:r>
              <a:rPr lang="en-GB" sz="788" dirty="0">
                <a:ea typeface="Calibri"/>
                <a:cs typeface="Arial" panose="020B0604020202020204" pitchFamily="34" charset="0"/>
              </a:rPr>
              <a:t>We support any action designed to highlight the gaps in pay regardless of how these occur.  We will work to ensure that all individuals are given equal opportunity to progress within the business in terms of both pay and progression, regardless of gender.</a:t>
            </a:r>
          </a:p>
        </p:txBody>
      </p:sp>
      <p:sp>
        <p:nvSpPr>
          <p:cNvPr id="4" name="TextBox 3"/>
          <p:cNvSpPr txBox="1"/>
          <p:nvPr/>
        </p:nvSpPr>
        <p:spPr>
          <a:xfrm>
            <a:off x="649586" y="2798614"/>
            <a:ext cx="1362974" cy="1569660"/>
          </a:xfrm>
          <a:prstGeom prst="rect">
            <a:avLst/>
          </a:prstGeom>
          <a:noFill/>
        </p:spPr>
        <p:txBody>
          <a:bodyPr wrap="square" rtlCol="0">
            <a:spAutoFit/>
          </a:bodyPr>
          <a:lstStyle/>
          <a:p>
            <a:r>
              <a:rPr lang="en-GB" sz="1200" dirty="0">
                <a:solidFill>
                  <a:schemeClr val="tx1">
                    <a:lumMod val="60000"/>
                    <a:lumOff val="40000"/>
                  </a:schemeClr>
                </a:solidFill>
                <a:latin typeface="+mn-lt"/>
              </a:rPr>
              <a:t>Hourly Rate Range: £11.40 to £</a:t>
            </a:r>
            <a:r>
              <a:rPr lang="en-GB" sz="1200" dirty="0">
                <a:solidFill>
                  <a:schemeClr val="tx1">
                    <a:lumMod val="60000"/>
                    <a:lumOff val="40000"/>
                  </a:schemeClr>
                </a:solidFill>
                <a:latin typeface="+mn-lt"/>
                <a:ea typeface="+mn-ea"/>
              </a:rPr>
              <a:t>14.52</a:t>
            </a:r>
            <a:br>
              <a:rPr lang="en-GB" sz="1200" dirty="0">
                <a:solidFill>
                  <a:schemeClr val="tx1">
                    <a:lumMod val="60000"/>
                    <a:lumOff val="40000"/>
                  </a:schemeClr>
                </a:solidFill>
                <a:latin typeface="+mn-lt"/>
              </a:rPr>
            </a:br>
            <a:endParaRPr lang="en-GB" sz="1200" dirty="0">
              <a:solidFill>
                <a:schemeClr val="tx1">
                  <a:lumMod val="60000"/>
                  <a:lumOff val="40000"/>
                </a:schemeClr>
              </a:solidFill>
              <a:latin typeface="+mn-lt"/>
            </a:endParaRPr>
          </a:p>
          <a:p>
            <a:r>
              <a:rPr lang="en-GB" sz="1200" dirty="0">
                <a:solidFill>
                  <a:schemeClr val="tx1">
                    <a:lumMod val="60000"/>
                    <a:lumOff val="40000"/>
                  </a:schemeClr>
                </a:solidFill>
                <a:latin typeface="+mn-lt"/>
              </a:rPr>
              <a:t>Salary Range: £22230 to £28314</a:t>
            </a:r>
          </a:p>
          <a:p>
            <a:endParaRPr lang="en-GB" sz="1200" dirty="0">
              <a:solidFill>
                <a:schemeClr val="tx1">
                  <a:lumMod val="60000"/>
                  <a:lumOff val="40000"/>
                </a:schemeClr>
              </a:solidFill>
            </a:endParaRPr>
          </a:p>
        </p:txBody>
      </p:sp>
      <p:sp>
        <p:nvSpPr>
          <p:cNvPr id="11" name="TextBox 10"/>
          <p:cNvSpPr txBox="1"/>
          <p:nvPr/>
        </p:nvSpPr>
        <p:spPr>
          <a:xfrm>
            <a:off x="2751436" y="2808311"/>
            <a:ext cx="1362974" cy="1384995"/>
          </a:xfrm>
          <a:prstGeom prst="rect">
            <a:avLst/>
          </a:prstGeom>
          <a:noFill/>
        </p:spPr>
        <p:txBody>
          <a:bodyPr wrap="square" rtlCol="0">
            <a:spAutoFit/>
          </a:bodyPr>
          <a:lstStyle/>
          <a:p>
            <a:r>
              <a:rPr lang="en-GB" sz="1200" dirty="0">
                <a:solidFill>
                  <a:schemeClr val="tx1">
                    <a:lumMod val="60000"/>
                    <a:lumOff val="40000"/>
                  </a:schemeClr>
                </a:solidFill>
              </a:rPr>
              <a:t>Hourly Rate Range: £14.52 to £19.42</a:t>
            </a:r>
            <a:br>
              <a:rPr lang="en-GB" sz="1200" dirty="0">
                <a:solidFill>
                  <a:schemeClr val="tx1">
                    <a:lumMod val="60000"/>
                    <a:lumOff val="40000"/>
                  </a:schemeClr>
                </a:solidFill>
              </a:rPr>
            </a:br>
            <a:endParaRPr lang="en-GB" sz="1200" dirty="0">
              <a:solidFill>
                <a:schemeClr val="tx1">
                  <a:lumMod val="60000"/>
                  <a:lumOff val="40000"/>
                </a:schemeClr>
              </a:solidFill>
            </a:endParaRPr>
          </a:p>
          <a:p>
            <a:r>
              <a:rPr lang="en-GB" sz="1200" dirty="0">
                <a:solidFill>
                  <a:schemeClr val="tx1">
                    <a:lumMod val="60000"/>
                    <a:lumOff val="40000"/>
                  </a:schemeClr>
                </a:solidFill>
              </a:rPr>
              <a:t>Salary Range: £28314 to £37869</a:t>
            </a:r>
          </a:p>
        </p:txBody>
      </p:sp>
      <p:sp>
        <p:nvSpPr>
          <p:cNvPr id="12" name="TextBox 11"/>
          <p:cNvSpPr txBox="1"/>
          <p:nvPr/>
        </p:nvSpPr>
        <p:spPr>
          <a:xfrm>
            <a:off x="5060320" y="2819121"/>
            <a:ext cx="1362974" cy="1384995"/>
          </a:xfrm>
          <a:prstGeom prst="rect">
            <a:avLst/>
          </a:prstGeom>
          <a:noFill/>
        </p:spPr>
        <p:txBody>
          <a:bodyPr wrap="square" rtlCol="0">
            <a:spAutoFit/>
          </a:bodyPr>
          <a:lstStyle/>
          <a:p>
            <a:r>
              <a:rPr lang="en-GB" sz="1200" dirty="0">
                <a:solidFill>
                  <a:schemeClr val="tx1">
                    <a:lumMod val="60000"/>
                    <a:lumOff val="40000"/>
                  </a:schemeClr>
                </a:solidFill>
              </a:rPr>
              <a:t>Hourly Rate Range: £19.42 to £25.41</a:t>
            </a:r>
            <a:br>
              <a:rPr lang="en-GB" sz="1200" dirty="0">
                <a:solidFill>
                  <a:schemeClr val="tx1">
                    <a:lumMod val="60000"/>
                    <a:lumOff val="40000"/>
                  </a:schemeClr>
                </a:solidFill>
              </a:rPr>
            </a:br>
            <a:endParaRPr lang="en-GB" sz="1200" dirty="0">
              <a:solidFill>
                <a:schemeClr val="tx1">
                  <a:lumMod val="60000"/>
                  <a:lumOff val="40000"/>
                </a:schemeClr>
              </a:solidFill>
            </a:endParaRPr>
          </a:p>
          <a:p>
            <a:r>
              <a:rPr lang="en-GB" sz="1200" dirty="0">
                <a:solidFill>
                  <a:schemeClr val="tx1">
                    <a:lumMod val="60000"/>
                    <a:lumOff val="40000"/>
                  </a:schemeClr>
                </a:solidFill>
              </a:rPr>
              <a:t>Salary Range: £37869 to £49549.50</a:t>
            </a:r>
          </a:p>
        </p:txBody>
      </p:sp>
      <p:sp>
        <p:nvSpPr>
          <p:cNvPr id="13" name="TextBox 12"/>
          <p:cNvSpPr txBox="1"/>
          <p:nvPr/>
        </p:nvSpPr>
        <p:spPr>
          <a:xfrm>
            <a:off x="7299354" y="2819121"/>
            <a:ext cx="1362974" cy="1015663"/>
          </a:xfrm>
          <a:prstGeom prst="rect">
            <a:avLst/>
          </a:prstGeom>
          <a:noFill/>
        </p:spPr>
        <p:txBody>
          <a:bodyPr wrap="square" rtlCol="0">
            <a:spAutoFit/>
          </a:bodyPr>
          <a:lstStyle/>
          <a:p>
            <a:r>
              <a:rPr lang="en-GB" sz="1200" dirty="0">
                <a:solidFill>
                  <a:schemeClr val="tx1">
                    <a:lumMod val="60000"/>
                    <a:lumOff val="40000"/>
                  </a:schemeClr>
                </a:solidFill>
              </a:rPr>
              <a:t>Hourly Rate Range: £25.42</a:t>
            </a:r>
            <a:br>
              <a:rPr lang="en-GB" sz="1200" dirty="0">
                <a:solidFill>
                  <a:schemeClr val="tx1">
                    <a:lumMod val="60000"/>
                    <a:lumOff val="40000"/>
                  </a:schemeClr>
                </a:solidFill>
              </a:rPr>
            </a:br>
            <a:endParaRPr lang="en-GB" sz="1200" dirty="0">
              <a:solidFill>
                <a:schemeClr val="tx1">
                  <a:lumMod val="60000"/>
                  <a:lumOff val="40000"/>
                </a:schemeClr>
              </a:solidFill>
            </a:endParaRPr>
          </a:p>
          <a:p>
            <a:r>
              <a:rPr lang="en-GB" sz="1200" dirty="0">
                <a:solidFill>
                  <a:schemeClr val="tx1">
                    <a:lumMod val="60000"/>
                    <a:lumOff val="40000"/>
                  </a:schemeClr>
                </a:solidFill>
              </a:rPr>
              <a:t>Salary Range: £49569</a:t>
            </a:r>
          </a:p>
        </p:txBody>
      </p:sp>
      <p:graphicFrame>
        <p:nvGraphicFramePr>
          <p:cNvPr id="17" name="Chart 16">
            <a:extLst>
              <a:ext uri="{FF2B5EF4-FFF2-40B4-BE49-F238E27FC236}">
                <a16:creationId xmlns:a16="http://schemas.microsoft.com/office/drawing/2014/main" id="{C95BBA32-623A-4DA4-B954-674BDF2AE8C7}"/>
              </a:ext>
            </a:extLst>
          </p:cNvPr>
          <p:cNvGraphicFramePr/>
          <p:nvPr>
            <p:extLst>
              <p:ext uri="{D42A27DB-BD31-4B8C-83A1-F6EECF244321}">
                <p14:modId xmlns:p14="http://schemas.microsoft.com/office/powerpoint/2010/main" val="1802343897"/>
              </p:ext>
            </p:extLst>
          </p:nvPr>
        </p:nvGraphicFramePr>
        <p:xfrm>
          <a:off x="106938" y="1377352"/>
          <a:ext cx="2337760" cy="132811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9" name="Chart 18">
            <a:extLst>
              <a:ext uri="{FF2B5EF4-FFF2-40B4-BE49-F238E27FC236}">
                <a16:creationId xmlns:a16="http://schemas.microsoft.com/office/drawing/2014/main" id="{1A45E223-2829-4E43-89B1-8B09EBDF8C6A}"/>
              </a:ext>
            </a:extLst>
          </p:cNvPr>
          <p:cNvGraphicFramePr/>
          <p:nvPr>
            <p:extLst>
              <p:ext uri="{D42A27DB-BD31-4B8C-83A1-F6EECF244321}">
                <p14:modId xmlns:p14="http://schemas.microsoft.com/office/powerpoint/2010/main" val="1050476849"/>
              </p:ext>
            </p:extLst>
          </p:nvPr>
        </p:nvGraphicFramePr>
        <p:xfrm>
          <a:off x="2120032" y="1377352"/>
          <a:ext cx="2337760" cy="1328114"/>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0" name="Chart 19">
            <a:extLst>
              <a:ext uri="{FF2B5EF4-FFF2-40B4-BE49-F238E27FC236}">
                <a16:creationId xmlns:a16="http://schemas.microsoft.com/office/drawing/2014/main" id="{1B6D7AA8-B9B6-47BB-82DB-D4E3D955B050}"/>
              </a:ext>
            </a:extLst>
          </p:cNvPr>
          <p:cNvGraphicFramePr/>
          <p:nvPr>
            <p:extLst>
              <p:ext uri="{D42A27DB-BD31-4B8C-83A1-F6EECF244321}">
                <p14:modId xmlns:p14="http://schemas.microsoft.com/office/powerpoint/2010/main" val="3786044254"/>
              </p:ext>
            </p:extLst>
          </p:nvPr>
        </p:nvGraphicFramePr>
        <p:xfrm>
          <a:off x="4457792" y="1340473"/>
          <a:ext cx="2337760" cy="1328114"/>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1" name="Chart 20">
            <a:extLst>
              <a:ext uri="{FF2B5EF4-FFF2-40B4-BE49-F238E27FC236}">
                <a16:creationId xmlns:a16="http://schemas.microsoft.com/office/drawing/2014/main" id="{00ED9B08-7B74-4B59-9301-01EA6CDC39D6}"/>
              </a:ext>
            </a:extLst>
          </p:cNvPr>
          <p:cNvGraphicFramePr/>
          <p:nvPr>
            <p:extLst>
              <p:ext uri="{D42A27DB-BD31-4B8C-83A1-F6EECF244321}">
                <p14:modId xmlns:p14="http://schemas.microsoft.com/office/powerpoint/2010/main" val="4099584244"/>
              </p:ext>
            </p:extLst>
          </p:nvPr>
        </p:nvGraphicFramePr>
        <p:xfrm>
          <a:off x="6703012" y="1340473"/>
          <a:ext cx="2337760" cy="1328114"/>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72600152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UNIQUEID" val="355"/>
</p:tagLst>
</file>

<file path=ppt/tags/tag2.xml><?xml version="1.0" encoding="utf-8"?>
<p:tagLst xmlns:a="http://schemas.openxmlformats.org/drawingml/2006/main" xmlns:r="http://schemas.openxmlformats.org/officeDocument/2006/relationships" xmlns:p="http://schemas.openxmlformats.org/presentationml/2006/main">
  <p:tag name="AS_UNIQUEID" val="384"/>
</p:tagLst>
</file>

<file path=ppt/tags/tag3.xml><?xml version="1.0" encoding="utf-8"?>
<p:tagLst xmlns:a="http://schemas.openxmlformats.org/drawingml/2006/main" xmlns:r="http://schemas.openxmlformats.org/officeDocument/2006/relationships" xmlns:p="http://schemas.openxmlformats.org/presentationml/2006/main">
  <p:tag name="AS_UNIQUEID" val="383"/>
</p:tagLst>
</file>

<file path=ppt/tags/tag4.xml><?xml version="1.0" encoding="utf-8"?>
<p:tagLst xmlns:a="http://schemas.openxmlformats.org/drawingml/2006/main" xmlns:r="http://schemas.openxmlformats.org/officeDocument/2006/relationships" xmlns:p="http://schemas.openxmlformats.org/presentationml/2006/main">
  <p:tag name="AS_UNIQUEID" val="355"/>
</p:tagLst>
</file>

<file path=ppt/tags/tag5.xml><?xml version="1.0" encoding="utf-8"?>
<p:tagLst xmlns:a="http://schemas.openxmlformats.org/drawingml/2006/main" xmlns:r="http://schemas.openxmlformats.org/officeDocument/2006/relationships" xmlns:p="http://schemas.openxmlformats.org/presentationml/2006/main">
  <p:tag name="AS_UNIQUEID" val="384"/>
</p:tagLst>
</file>

<file path=ppt/tags/tag6.xml><?xml version="1.0" encoding="utf-8"?>
<p:tagLst xmlns:a="http://schemas.openxmlformats.org/drawingml/2006/main" xmlns:r="http://schemas.openxmlformats.org/officeDocument/2006/relationships" xmlns:p="http://schemas.openxmlformats.org/presentationml/2006/main">
  <p:tag name="AS_UNIQUEID" val="384"/>
</p:tagLst>
</file>

<file path=ppt/tags/tag7.xml><?xml version="1.0" encoding="utf-8"?>
<p:tagLst xmlns:a="http://schemas.openxmlformats.org/drawingml/2006/main" xmlns:r="http://schemas.openxmlformats.org/officeDocument/2006/relationships" xmlns:p="http://schemas.openxmlformats.org/presentationml/2006/main">
  <p:tag name="AS_UNIQUEID" val="36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PPG">
  <a:themeElements>
    <a:clrScheme name="PPG Colours">
      <a:dk1>
        <a:srgbClr val="623287"/>
      </a:dk1>
      <a:lt1>
        <a:srgbClr val="FFFFFF"/>
      </a:lt1>
      <a:dk2>
        <a:srgbClr val="8E3289"/>
      </a:dk2>
      <a:lt2>
        <a:srgbClr val="E6A5C4"/>
      </a:lt2>
      <a:accent1>
        <a:srgbClr val="006AB4"/>
      </a:accent1>
      <a:accent2>
        <a:srgbClr val="AACA46"/>
      </a:accent2>
      <a:accent3>
        <a:srgbClr val="E284B4"/>
      </a:accent3>
      <a:accent4>
        <a:srgbClr val="F07D1A"/>
      </a:accent4>
      <a:accent5>
        <a:srgbClr val="31B5AA"/>
      </a:accent5>
      <a:accent6>
        <a:srgbClr val="985499"/>
      </a:accent6>
      <a:hlink>
        <a:srgbClr val="985499"/>
      </a:hlink>
      <a:folHlink>
        <a:srgbClr val="E284B4"/>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bg1">
              <a:lumMod val="75000"/>
            </a:schemeClr>
          </a:solidFill>
          <a:prstDash val="solid"/>
          <a:round/>
          <a:headEnd type="none" w="med" len="med"/>
          <a:tailEnd type="none" w="med" len="med"/>
        </a:ln>
        <a:effectLst/>
      </a:spPr>
      <a:bodyPr vert="horz" wrap="square" lIns="0" tIns="0" rIns="0" bIns="0" numCol="1" rtlCol="0" anchor="t" anchorCtr="0" compatLnSpc="1">
        <a:prstTxWarp prst="textNoShape">
          <a:avLst/>
        </a:prstTxWarp>
      </a:bodyPr>
      <a:lstStyle>
        <a:defPPr marL="0" marR="0" indent="0" algn="l" defTabSz="914400" rtl="0" eaLnBrk="1" fontAlgn="base" latinLnBrk="0" hangingPunct="1">
          <a:lnSpc>
            <a:spcPct val="100000"/>
          </a:lnSpc>
          <a:spcBef>
            <a:spcPct val="40000"/>
          </a:spcBef>
          <a:spcAft>
            <a:spcPct val="0"/>
          </a:spcAft>
          <a:buClr>
            <a:schemeClr val="tx1"/>
          </a:buClr>
          <a:buSzPct val="115000"/>
          <a:buFont typeface="Wingdings" pitchFamily="-84" charset="2"/>
          <a:buNone/>
          <a:tabLst/>
          <a:defRPr kumimoji="0" sz="1700" b="0" i="0" u="none" strike="noStrike" cap="none" normalizeH="0" baseline="0">
            <a:ln>
              <a:noFill/>
            </a:ln>
            <a:solidFill>
              <a:schemeClr val="tx1"/>
            </a:solidFill>
            <a:effectLst/>
            <a:latin typeface="Arial" pitchFamily="-84" charset="0"/>
            <a:ea typeface="Arial" pitchFamily="-84" charset="0"/>
            <a:cs typeface="Arial" pitchFamily="-84" charset="0"/>
          </a:defRPr>
        </a:defPPr>
      </a:lstStyle>
    </a:spDef>
    <a:lnDef>
      <a:spPr bwMode="auto">
        <a:xfrm>
          <a:off x="0" y="0"/>
          <a:ext cx="1" cy="1"/>
        </a:xfrm>
        <a:custGeom>
          <a:avLst/>
          <a:gdLst/>
          <a:ahLst/>
          <a:cxnLst/>
          <a:rect l="0" t="0" r="0" b="0"/>
          <a:pathLst/>
        </a:custGeom>
        <a:blipFill dpi="0" rotWithShape="1">
          <a:blip xmlns:r="http://schemas.openxmlformats.org/officeDocument/2006/relationships" r:embed="rId1"/>
          <a:srcRect/>
          <a:stretch>
            <a:fillRect/>
          </a:stretch>
        </a:blip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40000"/>
          </a:spcBef>
          <a:spcAft>
            <a:spcPct val="0"/>
          </a:spcAft>
          <a:buClr>
            <a:schemeClr val="tx1"/>
          </a:buClr>
          <a:buSzPct val="115000"/>
          <a:buFont typeface="Wingdings" pitchFamily="-84" charset="2"/>
          <a:buNone/>
          <a:tabLst/>
          <a:defRPr kumimoji="0" lang="en-GB" sz="1700" b="0" i="0" u="none" strike="noStrike" cap="none" normalizeH="0" baseline="0">
            <a:ln>
              <a:noFill/>
            </a:ln>
            <a:solidFill>
              <a:schemeClr val="tx1"/>
            </a:solidFill>
            <a:effectLst/>
            <a:latin typeface="Arial" pitchFamily="-84" charset="0"/>
            <a:ea typeface="Arial" pitchFamily="-84" charset="0"/>
            <a:cs typeface="Arial" pitchFamily="-84" charset="0"/>
          </a:defRPr>
        </a:defPPr>
      </a:lstStyle>
    </a:lnDef>
  </a:objectDefaults>
  <a:extraClrSchemeLst>
    <a:extraClrScheme>
      <a:clrScheme name="Unbulleted text+SectionTitle 1">
        <a:dk1>
          <a:srgbClr val="1D155F"/>
        </a:dk1>
        <a:lt1>
          <a:srgbClr val="FFFFFF"/>
        </a:lt1>
        <a:dk2>
          <a:srgbClr val="A1CD6D"/>
        </a:dk2>
        <a:lt2>
          <a:srgbClr val="FFD12F"/>
        </a:lt2>
        <a:accent1>
          <a:srgbClr val="EA148C"/>
        </a:accent1>
        <a:accent2>
          <a:srgbClr val="4FC5E8"/>
        </a:accent2>
        <a:accent3>
          <a:srgbClr val="FFFFFF"/>
        </a:accent3>
        <a:accent4>
          <a:srgbClr val="171050"/>
        </a:accent4>
        <a:accent5>
          <a:srgbClr val="F3AAC5"/>
        </a:accent5>
        <a:accent6>
          <a:srgbClr val="47B2D2"/>
        </a:accent6>
        <a:hlink>
          <a:srgbClr val="F27D3C"/>
        </a:hlink>
        <a:folHlink>
          <a:srgbClr val="7E419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PPG" id="{5C350304-DDF5-478E-A816-76C64F02BEEB}" vid="{1FA3B7B9-D36B-483A-A2A7-391A598EAF27}"/>
    </a:ext>
  </a:extLst>
</a:theme>
</file>

<file path=ppt/theme/theme2.xml><?xml version="1.0" encoding="utf-8"?>
<a:theme xmlns:a="http://schemas.openxmlformats.org/drawingml/2006/main" name="Custom Design">
  <a:themeElements>
    <a:clrScheme name="PPG Colours">
      <a:dk1>
        <a:srgbClr val="623287"/>
      </a:dk1>
      <a:lt1>
        <a:srgbClr val="FFFFFF"/>
      </a:lt1>
      <a:dk2>
        <a:srgbClr val="8D31A1"/>
      </a:dk2>
      <a:lt2>
        <a:srgbClr val="E6A5C4"/>
      </a:lt2>
      <a:accent1>
        <a:srgbClr val="006AB4"/>
      </a:accent1>
      <a:accent2>
        <a:srgbClr val="AACA46"/>
      </a:accent2>
      <a:accent3>
        <a:srgbClr val="E284B4"/>
      </a:accent3>
      <a:accent4>
        <a:srgbClr val="F07D1A"/>
      </a:accent4>
      <a:accent5>
        <a:srgbClr val="31B5AA"/>
      </a:accent5>
      <a:accent6>
        <a:srgbClr val="985499"/>
      </a:accent6>
      <a:hlink>
        <a:srgbClr val="985499"/>
      </a:hlink>
      <a:folHlink>
        <a:srgbClr val="E284B4"/>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ThemePPG</Template>
  <TotalTime>885</TotalTime>
  <Words>675</Words>
  <Application>Microsoft Office PowerPoint</Application>
  <PresentationFormat>On-screen Show (4:3)</PresentationFormat>
  <Paragraphs>76</Paragraphs>
  <Slides>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Wingdings</vt:lpstr>
      <vt:lpstr>ThemePPG</vt:lpstr>
      <vt:lpstr>Custom Design</vt:lpstr>
      <vt:lpstr>PowerPoint Presentation</vt:lpstr>
      <vt:lpstr>Gender Pay Gap Report</vt:lpstr>
      <vt:lpstr>Gender Pay Gap Report</vt:lpstr>
      <vt:lpstr>Gender Pay Gap Report</vt:lpstr>
      <vt:lpstr>Gender Pay Gap Report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Tallon</dc:creator>
  <cp:lastModifiedBy>Jill Tallon</cp:lastModifiedBy>
  <cp:revision>59</cp:revision>
  <dcterms:created xsi:type="dcterms:W3CDTF">2021-01-14T13:11:57Z</dcterms:created>
  <dcterms:modified xsi:type="dcterms:W3CDTF">2024-12-11T09:35:17Z</dcterms:modified>
</cp:coreProperties>
</file>